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24"/>
  </p:notesMasterIdLst>
  <p:sldIdLst>
    <p:sldId id="256" r:id="rId3"/>
    <p:sldId id="505" r:id="rId4"/>
    <p:sldId id="827" r:id="rId5"/>
    <p:sldId id="857" r:id="rId6"/>
    <p:sldId id="851" r:id="rId7"/>
    <p:sldId id="647" r:id="rId8"/>
    <p:sldId id="521" r:id="rId9"/>
    <p:sldId id="858" r:id="rId10"/>
    <p:sldId id="861" r:id="rId11"/>
    <p:sldId id="863" r:id="rId12"/>
    <p:sldId id="854" r:id="rId13"/>
    <p:sldId id="638" r:id="rId14"/>
    <p:sldId id="619" r:id="rId15"/>
    <p:sldId id="864" r:id="rId16"/>
    <p:sldId id="508" r:id="rId17"/>
    <p:sldId id="801" r:id="rId18"/>
    <p:sldId id="865" r:id="rId19"/>
    <p:sldId id="867" r:id="rId20"/>
    <p:sldId id="877" r:id="rId21"/>
    <p:sldId id="874" r:id="rId22"/>
    <p:sldId id="515"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81088" autoAdjust="0"/>
  </p:normalViewPr>
  <p:slideViewPr>
    <p:cSldViewPr snapToGrid="0" snapToObjects="1">
      <p:cViewPr varScale="1">
        <p:scale>
          <a:sx n="98" d="100"/>
          <a:sy n="98" d="100"/>
        </p:scale>
        <p:origin x="1440"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A091C-F93A-994C-A2D0-A6CAFAC8F5C5}" type="datetimeFigureOut">
              <a:rPr lang="fr-FR" smtClean="0"/>
              <a:t>21/11/2019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736679-BC3D-0A41-9502-F521DD47A1FD}" type="slidenum">
              <a:rPr lang="fr-FR" smtClean="0"/>
              <a:t>‹N°›</a:t>
            </a:fld>
            <a:endParaRPr lang="fr-FR"/>
          </a:p>
        </p:txBody>
      </p:sp>
    </p:spTree>
    <p:extLst>
      <p:ext uri="{BB962C8B-B14F-4D97-AF65-F5344CB8AC3E}">
        <p14:creationId xmlns:p14="http://schemas.microsoft.com/office/powerpoint/2010/main" val="2582373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Plus de 200 organisations (laboratoires, université, centres de recherche) scientifiques régionales </a:t>
            </a:r>
          </a:p>
          <a:p>
            <a:endParaRPr lang="fr-FR" dirty="0"/>
          </a:p>
        </p:txBody>
      </p:sp>
      <p:sp>
        <p:nvSpPr>
          <p:cNvPr id="4" name="Espace réservé du numéro de diapositive 3"/>
          <p:cNvSpPr>
            <a:spLocks noGrp="1"/>
          </p:cNvSpPr>
          <p:nvPr>
            <p:ph type="sldNum" sz="quarter" idx="10"/>
          </p:nvPr>
        </p:nvSpPr>
        <p:spPr/>
        <p:txBody>
          <a:bodyPr/>
          <a:lstStyle/>
          <a:p>
            <a:fld id="{8AE786AA-A01D-A44A-BB74-8DB4C79D2F65}" type="slidenum">
              <a:rPr lang="fr-FR" smtClean="0"/>
              <a:pPr/>
              <a:t>2</a:t>
            </a:fld>
            <a:endParaRPr lang="fr-FR"/>
          </a:p>
        </p:txBody>
      </p:sp>
    </p:spTree>
    <p:extLst>
      <p:ext uri="{BB962C8B-B14F-4D97-AF65-F5344CB8AC3E}">
        <p14:creationId xmlns:p14="http://schemas.microsoft.com/office/powerpoint/2010/main" val="2739904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E786AA-A01D-A44A-BB74-8DB4C79D2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4096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latin typeface="Arial"/>
                <a:cs typeface="Arial"/>
              </a:rPr>
              <a:t>Merci d’être là, merci pour votre investissement !</a:t>
            </a:r>
          </a:p>
          <a:p>
            <a:endParaRPr lang="fr-FR" dirty="0"/>
          </a:p>
        </p:txBody>
      </p:sp>
      <p:sp>
        <p:nvSpPr>
          <p:cNvPr id="4" name="Espace réservé du numéro de diapositive 3"/>
          <p:cNvSpPr>
            <a:spLocks noGrp="1"/>
          </p:cNvSpPr>
          <p:nvPr>
            <p:ph type="sldNum" sz="quarter" idx="10"/>
          </p:nvPr>
        </p:nvSpPr>
        <p:spPr/>
        <p:txBody>
          <a:bodyPr/>
          <a:lstStyle/>
          <a:p>
            <a:fld id="{8AE786AA-A01D-A44A-BB74-8DB4C79D2F65}" type="slidenum">
              <a:rPr lang="fr-FR" smtClean="0"/>
              <a:pPr/>
              <a:t>21</a:t>
            </a:fld>
            <a:endParaRPr lang="fr-FR"/>
          </a:p>
        </p:txBody>
      </p:sp>
    </p:spTree>
    <p:extLst>
      <p:ext uri="{BB962C8B-B14F-4D97-AF65-F5344CB8AC3E}">
        <p14:creationId xmlns:p14="http://schemas.microsoft.com/office/powerpoint/2010/main" val="2534355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baseline="0" dirty="0"/>
              <a:t>»</a:t>
            </a:r>
            <a:endParaRPr lang="fr-FR" b="1" baseline="0" dirty="0"/>
          </a:p>
        </p:txBody>
      </p:sp>
      <p:sp>
        <p:nvSpPr>
          <p:cNvPr id="4" name="Espace réservé du numéro de diapositive 3"/>
          <p:cNvSpPr>
            <a:spLocks noGrp="1"/>
          </p:cNvSpPr>
          <p:nvPr>
            <p:ph type="sldNum" sz="quarter" idx="10"/>
          </p:nvPr>
        </p:nvSpPr>
        <p:spPr/>
        <p:txBody>
          <a:bodyPr/>
          <a:lstStyle/>
          <a:p>
            <a:fld id="{8AE786AA-A01D-A44A-BB74-8DB4C79D2F65}" type="slidenum">
              <a:rPr lang="fr-FR" smtClean="0"/>
              <a:t>3</a:t>
            </a:fld>
            <a:endParaRPr lang="fr-FR"/>
          </a:p>
        </p:txBody>
      </p:sp>
    </p:spTree>
    <p:extLst>
      <p:ext uri="{BB962C8B-B14F-4D97-AF65-F5344CB8AC3E}">
        <p14:creationId xmlns:p14="http://schemas.microsoft.com/office/powerpoint/2010/main" val="696717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86000" y="514350"/>
            <a:ext cx="4572000" cy="257175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E786AA-A01D-A44A-BB74-8DB4C79D2F65}" type="slidenum">
              <a:rPr lang="fr-FR" smtClean="0"/>
              <a:t>7</a:t>
            </a:fld>
            <a:endParaRPr lang="fr-FR"/>
          </a:p>
        </p:txBody>
      </p:sp>
    </p:spTree>
    <p:extLst>
      <p:ext uri="{BB962C8B-B14F-4D97-AF65-F5344CB8AC3E}">
        <p14:creationId xmlns:p14="http://schemas.microsoft.com/office/powerpoint/2010/main" val="2450541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Global water </a:t>
            </a:r>
            <a:r>
              <a:rPr lang="fr-FR" b="1" dirty="0" err="1"/>
              <a:t>resources</a:t>
            </a:r>
            <a:r>
              <a:rPr lang="fr-FR" b="1" dirty="0"/>
              <a:t> and </a:t>
            </a:r>
            <a:r>
              <a:rPr lang="fr-FR" b="1" dirty="0" err="1"/>
              <a:t>available</a:t>
            </a:r>
            <a:r>
              <a:rPr lang="fr-FR" b="1" dirty="0"/>
              <a:t> </a:t>
            </a:r>
            <a:r>
              <a:rPr lang="fr-FR" b="1" dirty="0" err="1"/>
              <a:t>limited</a:t>
            </a:r>
            <a:r>
              <a:rPr lang="fr-FR" b="1" dirty="0"/>
              <a:t> </a:t>
            </a:r>
            <a:r>
              <a:rPr lang="fr-FR" b="1" dirty="0" err="1"/>
              <a:t>quantity</a:t>
            </a:r>
            <a:endParaRPr lang="fr-FR" b="1" dirty="0"/>
          </a:p>
          <a:p>
            <a:endParaRPr lang="fr-FR" dirty="0"/>
          </a:p>
          <a:p>
            <a:r>
              <a:rPr lang="fr-FR" dirty="0"/>
              <a:t>The </a:t>
            </a:r>
            <a:r>
              <a:rPr lang="fr-FR" dirty="0" err="1"/>
              <a:t>largest</a:t>
            </a:r>
            <a:r>
              <a:rPr lang="fr-FR" dirty="0"/>
              <a:t> </a:t>
            </a:r>
            <a:r>
              <a:rPr lang="fr-FR" dirty="0" err="1"/>
              <a:t>sphere</a:t>
            </a:r>
            <a:r>
              <a:rPr lang="fr-FR" dirty="0"/>
              <a:t>, 1,400 km (1 </a:t>
            </a:r>
            <a:r>
              <a:rPr lang="fr-FR" dirty="0" err="1"/>
              <a:t>thousant</a:t>
            </a:r>
            <a:r>
              <a:rPr lang="fr-FR" dirty="0"/>
              <a:t> and 4 </a:t>
            </a:r>
            <a:r>
              <a:rPr lang="fr-FR" dirty="0" err="1"/>
              <a:t>hundred</a:t>
            </a:r>
            <a:r>
              <a:rPr lang="fr-FR" dirty="0"/>
              <a:t> km) in </a:t>
            </a:r>
            <a:r>
              <a:rPr lang="fr-FR" dirty="0" err="1"/>
              <a:t>diameter</a:t>
            </a:r>
            <a:r>
              <a:rPr lang="fr-FR" dirty="0"/>
              <a:t>, </a:t>
            </a:r>
            <a:r>
              <a:rPr lang="fr-FR" dirty="0" err="1"/>
              <a:t>concentrates</a:t>
            </a:r>
            <a:r>
              <a:rPr lang="fr-FR" dirty="0"/>
              <a:t> all the </a:t>
            </a:r>
            <a:r>
              <a:rPr lang="fr-FR" dirty="0" err="1"/>
              <a:t>terrestrial</a:t>
            </a:r>
            <a:r>
              <a:rPr lang="fr-FR" dirty="0"/>
              <a:t> water (</a:t>
            </a:r>
            <a:r>
              <a:rPr lang="fr-FR" dirty="0" err="1"/>
              <a:t>salt</a:t>
            </a:r>
            <a:r>
              <a:rPr lang="fr-FR" dirty="0"/>
              <a:t> and </a:t>
            </a:r>
            <a:r>
              <a:rPr lang="fr-FR" dirty="0" err="1"/>
              <a:t>sweet</a:t>
            </a:r>
            <a:r>
              <a:rPr lang="fr-FR" dirty="0"/>
              <a:t>).</a:t>
            </a:r>
          </a:p>
          <a:p>
            <a:endParaRPr lang="fr-FR" dirty="0"/>
          </a:p>
          <a:p>
            <a:r>
              <a:rPr lang="fr-FR" dirty="0"/>
              <a:t>The </a:t>
            </a:r>
            <a:r>
              <a:rPr lang="fr-FR" dirty="0" err="1"/>
              <a:t>small</a:t>
            </a:r>
            <a:r>
              <a:rPr lang="fr-FR" dirty="0"/>
              <a:t> </a:t>
            </a:r>
            <a:r>
              <a:rPr lang="fr-FR" dirty="0" err="1"/>
              <a:t>sphere</a:t>
            </a:r>
            <a:r>
              <a:rPr lang="fr-FR" dirty="0"/>
              <a:t> (272.8 km in </a:t>
            </a:r>
            <a:r>
              <a:rPr lang="fr-FR" dirty="0" err="1"/>
              <a:t>diameter</a:t>
            </a:r>
            <a:r>
              <a:rPr lang="fr-FR" dirty="0"/>
              <a:t>) on the right </a:t>
            </a:r>
            <a:r>
              <a:rPr lang="fr-FR" dirty="0" err="1"/>
              <a:t>represents</a:t>
            </a:r>
            <a:r>
              <a:rPr lang="fr-FR" dirty="0"/>
              <a:t> the total volume of </a:t>
            </a:r>
            <a:r>
              <a:rPr lang="fr-FR" dirty="0" err="1"/>
              <a:t>fresh</a:t>
            </a:r>
            <a:r>
              <a:rPr lang="fr-FR" dirty="0"/>
              <a:t> water.</a:t>
            </a:r>
          </a:p>
          <a:p>
            <a:endParaRPr lang="fr-FR" dirty="0"/>
          </a:p>
          <a:p>
            <a:r>
              <a:rPr lang="fr-FR" dirty="0"/>
              <a:t>And </a:t>
            </a:r>
            <a:r>
              <a:rPr lang="fr-FR" dirty="0" err="1"/>
              <a:t>finally</a:t>
            </a:r>
            <a:r>
              <a:rPr lang="fr-FR" dirty="0"/>
              <a:t>, the </a:t>
            </a:r>
            <a:r>
              <a:rPr lang="fr-FR" dirty="0" err="1"/>
              <a:t>smallest</a:t>
            </a:r>
            <a:r>
              <a:rPr lang="fr-FR" dirty="0"/>
              <a:t> </a:t>
            </a:r>
            <a:r>
              <a:rPr lang="fr-FR" dirty="0" err="1"/>
              <a:t>sphere</a:t>
            </a:r>
            <a:r>
              <a:rPr lang="fr-FR" dirty="0"/>
              <a:t> (56.2 km in </a:t>
            </a:r>
            <a:r>
              <a:rPr lang="fr-FR" dirty="0" err="1"/>
              <a:t>diameter</a:t>
            </a:r>
            <a:r>
              <a:rPr lang="fr-FR" dirty="0"/>
              <a:t>), </a:t>
            </a:r>
            <a:r>
              <a:rPr lang="fr-FR" dirty="0" err="1"/>
              <a:t>concentrates</a:t>
            </a:r>
            <a:r>
              <a:rPr lang="fr-FR" dirty="0"/>
              <a:t> all the </a:t>
            </a:r>
            <a:r>
              <a:rPr lang="fr-FR" dirty="0" err="1"/>
              <a:t>terrestrial</a:t>
            </a:r>
            <a:r>
              <a:rPr lang="fr-FR" dirty="0"/>
              <a:t> </a:t>
            </a:r>
            <a:r>
              <a:rPr lang="fr-FR" dirty="0" err="1"/>
              <a:t>fresh</a:t>
            </a:r>
            <a:r>
              <a:rPr lang="fr-FR" dirty="0"/>
              <a:t> water </a:t>
            </a:r>
            <a:r>
              <a:rPr lang="fr-FR" dirty="0" err="1"/>
              <a:t>available</a:t>
            </a:r>
            <a:r>
              <a:rPr lang="fr-FR" dirty="0"/>
              <a:t> for </a:t>
            </a:r>
            <a:r>
              <a:rPr lang="fr-FR" dirty="0" err="1"/>
              <a:t>consumption</a:t>
            </a:r>
            <a:r>
              <a:rPr lang="fr-FR" dirty="0"/>
              <a:t> (</a:t>
            </a:r>
            <a:r>
              <a:rPr lang="fr-FR" dirty="0" err="1"/>
              <a:t>lake</a:t>
            </a:r>
            <a:r>
              <a:rPr lang="fr-FR" dirty="0"/>
              <a:t>, river, part of the </a:t>
            </a:r>
            <a:r>
              <a:rPr lang="fr-FR" dirty="0" err="1"/>
              <a:t>groundwater</a:t>
            </a:r>
            <a:r>
              <a:rPr lang="fr-FR" dirty="0"/>
              <a:t>).e), </a:t>
            </a:r>
          </a:p>
        </p:txBody>
      </p:sp>
      <p:sp>
        <p:nvSpPr>
          <p:cNvPr id="4" name="Espace réservé du numéro de diapositive 3"/>
          <p:cNvSpPr>
            <a:spLocks noGrp="1"/>
          </p:cNvSpPr>
          <p:nvPr>
            <p:ph type="sldNum" sz="quarter" idx="5"/>
          </p:nvPr>
        </p:nvSpPr>
        <p:spPr/>
        <p:txBody>
          <a:bodyPr/>
          <a:lstStyle/>
          <a:p>
            <a:pPr>
              <a:defRPr/>
            </a:pPr>
            <a:fld id="{A0073751-B219-4DDF-827C-23CF7A61E760}" type="slidenum">
              <a:rPr lang="fr-FR" smtClean="0"/>
              <a:pPr>
                <a:defRPr/>
              </a:pPr>
              <a:t>8</a:t>
            </a:fld>
            <a:endParaRPr lang="fr-FR" dirty="0"/>
          </a:p>
        </p:txBody>
      </p:sp>
    </p:spTree>
    <p:extLst>
      <p:ext uri="{BB962C8B-B14F-4D97-AF65-F5344CB8AC3E}">
        <p14:creationId xmlns:p14="http://schemas.microsoft.com/office/powerpoint/2010/main" val="2673125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86000" y="514350"/>
            <a:ext cx="4572000" cy="2571750"/>
          </a:xfrm>
        </p:spPr>
      </p:sp>
      <p:sp>
        <p:nvSpPr>
          <p:cNvPr id="3" name="Espace réservé des commentaires 2"/>
          <p:cNvSpPr>
            <a:spLocks noGrp="1"/>
          </p:cNvSpPr>
          <p:nvPr>
            <p:ph type="body" idx="1"/>
          </p:nvPr>
        </p:nvSpPr>
        <p:spPr/>
        <p:txBody>
          <a:bodyPr/>
          <a:lstStyle/>
          <a:p>
            <a:r>
              <a:rPr lang="fr-FR" b="1" dirty="0"/>
              <a:t>1- On pense aux grandes villes comme Bordeaux ici 27 août 2016; mais les villes moyennes aussi sont concernées:</a:t>
            </a:r>
            <a:r>
              <a:rPr lang="fr-FR" b="1" baseline="30000" dirty="0">
                <a:solidFill>
                  <a:srgbClr val="303030"/>
                </a:solidFill>
                <a:cs typeface="Arial" charset="0"/>
              </a:rPr>
              <a:t> </a:t>
            </a:r>
            <a:r>
              <a:rPr lang="fr-FR" sz="1200" b="1" kern="1200" dirty="0">
                <a:solidFill>
                  <a:schemeClr val="tx1"/>
                </a:solidFill>
                <a:latin typeface="+mn-lt"/>
                <a:ea typeface="+mn-ea"/>
                <a:cs typeface="+mn-cs"/>
              </a:rPr>
              <a:t>A</a:t>
            </a:r>
            <a:r>
              <a:rPr lang="fr-FR" sz="1200" b="1" kern="1200" baseline="0" dirty="0">
                <a:solidFill>
                  <a:schemeClr val="tx1"/>
                </a:solidFill>
                <a:latin typeface="+mn-lt"/>
                <a:ea typeface="+mn-ea"/>
                <a:cs typeface="+mn-cs"/>
              </a:rPr>
              <a:t> </a:t>
            </a:r>
            <a:r>
              <a:rPr lang="fr-FR" sz="1200" b="1" kern="1200" dirty="0">
                <a:solidFill>
                  <a:schemeClr val="tx1"/>
                </a:solidFill>
                <a:latin typeface="+mn-lt"/>
                <a:ea typeface="+mn-ea"/>
                <a:cs typeface="+mn-cs"/>
              </a:rPr>
              <a:t>Agen ici le 12 août 2016, ce sont les espaces commerciaux, des zones industrielles, le Marché d'Intérêt National et les quartiers denses, aux surfaces artificialisées sans végétation, qui sont plus chauds de 10 °C, en comparaison des zones irriguées ou des parcs et jardins.</a:t>
            </a:r>
            <a:endParaRPr lang="fr-FR" b="1" dirty="0"/>
          </a:p>
        </p:txBody>
      </p:sp>
      <p:sp>
        <p:nvSpPr>
          <p:cNvPr id="4" name="Espace réservé du numéro de diapositive 3"/>
          <p:cNvSpPr>
            <a:spLocks noGrp="1"/>
          </p:cNvSpPr>
          <p:nvPr>
            <p:ph type="sldNum" sz="quarter" idx="10"/>
          </p:nvPr>
        </p:nvSpPr>
        <p:spPr/>
        <p:txBody>
          <a:bodyPr/>
          <a:lstStyle/>
          <a:p>
            <a:fld id="{8AE786AA-A01D-A44A-BB74-8DB4C79D2F65}" type="slidenum">
              <a:rPr lang="fr-FR" smtClean="0"/>
              <a:pPr/>
              <a:t>15</a:t>
            </a:fld>
            <a:endParaRPr lang="fr-FR"/>
          </a:p>
        </p:txBody>
      </p:sp>
    </p:spTree>
    <p:extLst>
      <p:ext uri="{BB962C8B-B14F-4D97-AF65-F5344CB8AC3E}">
        <p14:creationId xmlns:p14="http://schemas.microsoft.com/office/powerpoint/2010/main" val="1462646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b="1" baseline="0" noProof="0" dirty="0">
                <a:solidFill>
                  <a:srgbClr val="002060"/>
                </a:solidFill>
              </a:rPr>
              <a:t>1- </a:t>
            </a:r>
            <a:r>
              <a:rPr lang="fr-FR" sz="1400" b="1" baseline="0" dirty="0"/>
              <a:t>En ex-Aquitaine, les transports sont responsables de 38% des émissions de CO</a:t>
            </a:r>
            <a:r>
              <a:rPr lang="fr-FR" sz="1400" b="1" baseline="-25000" dirty="0"/>
              <a:t>2</a:t>
            </a:r>
          </a:p>
        </p:txBody>
      </p:sp>
      <p:sp>
        <p:nvSpPr>
          <p:cNvPr id="4" name="Espace réservé du numéro de diapositive 3"/>
          <p:cNvSpPr>
            <a:spLocks noGrp="1"/>
          </p:cNvSpPr>
          <p:nvPr>
            <p:ph type="sldNum" sz="quarter" idx="5"/>
          </p:nvPr>
        </p:nvSpPr>
        <p:spPr/>
        <p:txBody>
          <a:bodyPr/>
          <a:lstStyle/>
          <a:p>
            <a:fld id="{8AE786AA-A01D-A44A-BB74-8DB4C79D2F65}" type="slidenum">
              <a:rPr lang="fr-FR" smtClean="0"/>
              <a:pPr/>
              <a:t>16</a:t>
            </a:fld>
            <a:endParaRPr lang="fr-FR"/>
          </a:p>
        </p:txBody>
      </p:sp>
    </p:spTree>
    <p:extLst>
      <p:ext uri="{BB962C8B-B14F-4D97-AF65-F5344CB8AC3E}">
        <p14:creationId xmlns:p14="http://schemas.microsoft.com/office/powerpoint/2010/main" val="1392688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a:t>1- </a:t>
            </a:r>
            <a:r>
              <a:rPr lang="fr-FR" sz="1200" b="1" kern="1200" dirty="0">
                <a:solidFill>
                  <a:schemeClr val="tx1"/>
                </a:solidFill>
                <a:latin typeface="+mn-lt"/>
                <a:ea typeface="+mn-ea"/>
                <a:cs typeface="+mn-cs"/>
              </a:rPr>
              <a:t>Considérons les réactions irrationnelles à la réduction à 80 km/h. En ne considérant que les voitures particulières, cette nouvelle réglementation devait entrainer la baisse quasi immédiate des émissions de l'ensemble des gaz à effet de serre d'environ 7% (12,5% pour le CO2 seul). Cette baisse pourrait atteindre jusqu'à 20% pour les particules fines type PM10 et l'oxyde d'azote. De plus cela représentait une économie jusqu’à 15%</a:t>
            </a:r>
            <a:r>
              <a:rPr lang="fr-FR" sz="1200" b="1" kern="1200" baseline="0" dirty="0">
                <a:solidFill>
                  <a:schemeClr val="tx1"/>
                </a:solidFill>
                <a:latin typeface="+mn-lt"/>
                <a:ea typeface="+mn-ea"/>
                <a:cs typeface="+mn-cs"/>
              </a:rPr>
              <a:t> sur le budget essence des ménages qui roulent le plus. Il faudrait généraliser la mesure sur tous les types de voies.</a:t>
            </a:r>
            <a:endParaRPr lang="fr-FR" sz="1200" b="1" dirty="0"/>
          </a:p>
          <a:p>
            <a:endParaRPr lang="fr-FR" dirty="0"/>
          </a:p>
        </p:txBody>
      </p:sp>
      <p:sp>
        <p:nvSpPr>
          <p:cNvPr id="4" name="Espace réservé du numéro de diapositive 3"/>
          <p:cNvSpPr>
            <a:spLocks noGrp="1"/>
          </p:cNvSpPr>
          <p:nvPr>
            <p:ph type="sldNum" sz="quarter" idx="10"/>
          </p:nvPr>
        </p:nvSpPr>
        <p:spPr/>
        <p:txBody>
          <a:bodyPr/>
          <a:lstStyle/>
          <a:p>
            <a:fld id="{A0736679-BC3D-0A41-9502-F521DD47A1FD}" type="slidenum">
              <a:rPr lang="fr-FR" smtClean="0"/>
              <a:t>17</a:t>
            </a:fld>
            <a:endParaRPr lang="fr-FR"/>
          </a:p>
        </p:txBody>
      </p:sp>
    </p:spTree>
    <p:extLst>
      <p:ext uri="{BB962C8B-B14F-4D97-AF65-F5344CB8AC3E}">
        <p14:creationId xmlns:p14="http://schemas.microsoft.com/office/powerpoint/2010/main" val="226180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400" b="1" dirty="0"/>
          </a:p>
        </p:txBody>
      </p:sp>
      <p:sp>
        <p:nvSpPr>
          <p:cNvPr id="4" name="Espace réservé du numéro de diapositive 3"/>
          <p:cNvSpPr>
            <a:spLocks noGrp="1"/>
          </p:cNvSpPr>
          <p:nvPr>
            <p:ph type="sldNum" sz="quarter" idx="5"/>
          </p:nvPr>
        </p:nvSpPr>
        <p:spPr/>
        <p:txBody>
          <a:bodyPr/>
          <a:lstStyle/>
          <a:p>
            <a:fld id="{A0736679-BC3D-0A41-9502-F521DD47A1FD}" type="slidenum">
              <a:rPr lang="fr-FR" smtClean="0"/>
              <a:t>18</a:t>
            </a:fld>
            <a:endParaRPr lang="fr-FR"/>
          </a:p>
        </p:txBody>
      </p:sp>
    </p:spTree>
    <p:extLst>
      <p:ext uri="{BB962C8B-B14F-4D97-AF65-F5344CB8AC3E}">
        <p14:creationId xmlns:p14="http://schemas.microsoft.com/office/powerpoint/2010/main" val="365477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t>
            </a:r>
            <a:r>
              <a:rPr lang="fr-FR" sz="1200" kern="1200" dirty="0">
                <a:solidFill>
                  <a:schemeClr val="tx1"/>
                </a:solidFill>
                <a:effectLst/>
                <a:latin typeface="+mn-lt"/>
                <a:ea typeface="+mn-ea"/>
                <a:cs typeface="+mn-cs"/>
              </a:rPr>
              <a:t>THE SHIFT PROJECT – </a:t>
            </a:r>
            <a:r>
              <a:rPr lang="fr-FR" sz="1200" u="sng" kern="1200" dirty="0">
                <a:solidFill>
                  <a:schemeClr val="tx1"/>
                </a:solidFill>
                <a:effectLst/>
                <a:latin typeface="+mn-lt"/>
                <a:ea typeface="+mn-ea"/>
                <a:cs typeface="+mn-cs"/>
              </a:rPr>
              <a:t>DÉCARBONER LA MOBILITÉ DANS LES ZONES DE MOYENNE DENSITÉ </a:t>
            </a:r>
            <a:r>
              <a:rPr lang="fr-FR" sz="1200" kern="1200" dirty="0">
                <a:solidFill>
                  <a:schemeClr val="tx1"/>
                </a:solidFill>
                <a:effectLst/>
                <a:latin typeface="+mn-lt"/>
                <a:ea typeface="+mn-ea"/>
                <a:cs typeface="+mn-cs"/>
              </a:rPr>
              <a:t>– SEPTEMBRE 2017</a:t>
            </a:r>
          </a:p>
          <a:p>
            <a:endParaRPr lang="fr-FR" dirty="0"/>
          </a:p>
        </p:txBody>
      </p:sp>
      <p:sp>
        <p:nvSpPr>
          <p:cNvPr id="4" name="Espace réservé du numéro de diapositive 3"/>
          <p:cNvSpPr>
            <a:spLocks noGrp="1"/>
          </p:cNvSpPr>
          <p:nvPr>
            <p:ph type="sldNum" sz="quarter" idx="5"/>
          </p:nvPr>
        </p:nvSpPr>
        <p:spPr/>
        <p:txBody>
          <a:bodyPr/>
          <a:lstStyle/>
          <a:p>
            <a:fld id="{A0736679-BC3D-0A41-9502-F521DD47A1FD}" type="slidenum">
              <a:rPr lang="fr-FR" smtClean="0"/>
              <a:t>19</a:t>
            </a:fld>
            <a:endParaRPr lang="fr-FR"/>
          </a:p>
        </p:txBody>
      </p:sp>
    </p:spTree>
    <p:extLst>
      <p:ext uri="{BB962C8B-B14F-4D97-AF65-F5344CB8AC3E}">
        <p14:creationId xmlns:p14="http://schemas.microsoft.com/office/powerpoint/2010/main" val="898777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674333-2DDD-3C40-A176-2CFD174EA52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79E67E4-15B3-7A4C-BE9C-E5A6CEBF7B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226141C-4182-3B42-BEF3-1EF3BC2A1981}"/>
              </a:ext>
            </a:extLst>
          </p:cNvPr>
          <p:cNvSpPr>
            <a:spLocks noGrp="1"/>
          </p:cNvSpPr>
          <p:nvPr>
            <p:ph type="dt" sz="half" idx="10"/>
          </p:nvPr>
        </p:nvSpPr>
        <p:spPr/>
        <p:txBody>
          <a:bodyPr/>
          <a:lstStyle/>
          <a:p>
            <a:fld id="{8757FBF8-5681-0B45-919F-8D3EE2764852}" type="datetimeFigureOut">
              <a:rPr lang="fr-FR" smtClean="0"/>
              <a:t>21/11/2019</a:t>
            </a:fld>
            <a:endParaRPr lang="fr-FR"/>
          </a:p>
        </p:txBody>
      </p:sp>
      <p:sp>
        <p:nvSpPr>
          <p:cNvPr id="5" name="Espace réservé du pied de page 4">
            <a:extLst>
              <a:ext uri="{FF2B5EF4-FFF2-40B4-BE49-F238E27FC236}">
                <a16:creationId xmlns:a16="http://schemas.microsoft.com/office/drawing/2014/main" id="{BA7CA2D3-5484-9346-823E-DFC32C79422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A765908-E7A8-B84E-B0E1-588D436872C2}"/>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379154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647C09-4D14-1D4E-8560-256488B5168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DB6873B-6A01-414F-BBA2-CEA2656AFE1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E42C313-9DDC-1F41-972D-A579E7AF1CE5}"/>
              </a:ext>
            </a:extLst>
          </p:cNvPr>
          <p:cNvSpPr>
            <a:spLocks noGrp="1"/>
          </p:cNvSpPr>
          <p:nvPr>
            <p:ph type="dt" sz="half" idx="10"/>
          </p:nvPr>
        </p:nvSpPr>
        <p:spPr/>
        <p:txBody>
          <a:bodyPr/>
          <a:lstStyle/>
          <a:p>
            <a:fld id="{8757FBF8-5681-0B45-919F-8D3EE2764852}" type="datetimeFigureOut">
              <a:rPr lang="fr-FR" smtClean="0"/>
              <a:t>21/11/2019</a:t>
            </a:fld>
            <a:endParaRPr lang="fr-FR"/>
          </a:p>
        </p:txBody>
      </p:sp>
      <p:sp>
        <p:nvSpPr>
          <p:cNvPr id="5" name="Espace réservé du pied de page 4">
            <a:extLst>
              <a:ext uri="{FF2B5EF4-FFF2-40B4-BE49-F238E27FC236}">
                <a16:creationId xmlns:a16="http://schemas.microsoft.com/office/drawing/2014/main" id="{0DCE677D-0D5F-6C4C-A80B-714D5166CFF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D5FE035-9AD9-F84A-992C-C47CE79605F7}"/>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3900199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B2E3B0C-AED3-774B-A175-7F1DFE8B3E8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145540C-96C8-EF4A-87F8-04BC2016B76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3F84F86-B1B5-A54D-B168-531BFED339DD}"/>
              </a:ext>
            </a:extLst>
          </p:cNvPr>
          <p:cNvSpPr>
            <a:spLocks noGrp="1"/>
          </p:cNvSpPr>
          <p:nvPr>
            <p:ph type="dt" sz="half" idx="10"/>
          </p:nvPr>
        </p:nvSpPr>
        <p:spPr/>
        <p:txBody>
          <a:bodyPr/>
          <a:lstStyle/>
          <a:p>
            <a:fld id="{8757FBF8-5681-0B45-919F-8D3EE2764852}" type="datetimeFigureOut">
              <a:rPr lang="fr-FR" smtClean="0"/>
              <a:t>21/11/2019</a:t>
            </a:fld>
            <a:endParaRPr lang="fr-FR"/>
          </a:p>
        </p:txBody>
      </p:sp>
      <p:sp>
        <p:nvSpPr>
          <p:cNvPr id="5" name="Espace réservé du pied de page 4">
            <a:extLst>
              <a:ext uri="{FF2B5EF4-FFF2-40B4-BE49-F238E27FC236}">
                <a16:creationId xmlns:a16="http://schemas.microsoft.com/office/drawing/2014/main" id="{650673F3-E9B0-594D-B7F3-FF033FFF225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5547231-9A6A-624C-A0E6-AC1179ED6AB2}"/>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2355278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Image avec légen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3825F6-8F0A-5147-97FA-8978C6CF64B8}"/>
              </a:ext>
            </a:extLst>
          </p:cNvPr>
          <p:cNvSpPr/>
          <p:nvPr userDrawn="1"/>
        </p:nvSpPr>
        <p:spPr>
          <a:xfrm>
            <a:off x="3311691" y="260648"/>
            <a:ext cx="3936437" cy="72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4" name="Image 3" descr="Acclimatera_logo_decoupé.jpg">
            <a:extLst>
              <a:ext uri="{FF2B5EF4-FFF2-40B4-BE49-F238E27FC236}">
                <a16:creationId xmlns:a16="http://schemas.microsoft.com/office/drawing/2014/main" id="{F23FB5EB-66B4-BC47-96E7-0D7DA45529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77953" y="126544"/>
            <a:ext cx="2128131" cy="792075"/>
          </a:xfrm>
          <a:prstGeom prst="rect">
            <a:avLst/>
          </a:prstGeom>
        </p:spPr>
      </p:pic>
    </p:spTree>
    <p:extLst>
      <p:ext uri="{BB962C8B-B14F-4D97-AF65-F5344CB8AC3E}">
        <p14:creationId xmlns:p14="http://schemas.microsoft.com/office/powerpoint/2010/main" val="3350725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674333-2DDD-3C40-A176-2CFD174EA52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79E67E4-15B3-7A4C-BE9C-E5A6CEBF7B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226141C-4182-3B42-BEF3-1EF3BC2A1981}"/>
              </a:ext>
            </a:extLst>
          </p:cNvPr>
          <p:cNvSpPr>
            <a:spLocks noGrp="1"/>
          </p:cNvSpPr>
          <p:nvPr>
            <p:ph type="dt" sz="half" idx="10"/>
          </p:nvPr>
        </p:nvSpPr>
        <p:spPr/>
        <p:txBody>
          <a:bodyPr/>
          <a:lstStyle/>
          <a:p>
            <a:fld id="{90E5991B-C464-DD4A-A9FF-6A8A8055B4B0}" type="datetime1">
              <a:rPr lang="fr-FR" smtClean="0"/>
              <a:t>21/11/2019</a:t>
            </a:fld>
            <a:endParaRPr lang="fr-FR"/>
          </a:p>
        </p:txBody>
      </p:sp>
      <p:sp>
        <p:nvSpPr>
          <p:cNvPr id="5" name="Espace réservé du pied de page 4">
            <a:extLst>
              <a:ext uri="{FF2B5EF4-FFF2-40B4-BE49-F238E27FC236}">
                <a16:creationId xmlns:a16="http://schemas.microsoft.com/office/drawing/2014/main" id="{BA7CA2D3-5484-9346-823E-DFC32C79422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A765908-E7A8-B84E-B0E1-588D436872C2}"/>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1297014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33E72C-D1B0-494B-96E9-87CBA603642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D9F2D36-4178-044B-AFDC-820D7574126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62BC458-8CAF-F249-8451-2F572768F8C3}"/>
              </a:ext>
            </a:extLst>
          </p:cNvPr>
          <p:cNvSpPr>
            <a:spLocks noGrp="1"/>
          </p:cNvSpPr>
          <p:nvPr>
            <p:ph type="dt" sz="half" idx="10"/>
          </p:nvPr>
        </p:nvSpPr>
        <p:spPr/>
        <p:txBody>
          <a:bodyPr/>
          <a:lstStyle/>
          <a:p>
            <a:fld id="{B3AE7DDB-7E5B-A846-AECD-24D426C0F7C0}" type="datetime1">
              <a:rPr lang="fr-FR" smtClean="0"/>
              <a:t>21/11/2019</a:t>
            </a:fld>
            <a:endParaRPr lang="fr-FR"/>
          </a:p>
        </p:txBody>
      </p:sp>
      <p:sp>
        <p:nvSpPr>
          <p:cNvPr id="5" name="Espace réservé du pied de page 4">
            <a:extLst>
              <a:ext uri="{FF2B5EF4-FFF2-40B4-BE49-F238E27FC236}">
                <a16:creationId xmlns:a16="http://schemas.microsoft.com/office/drawing/2014/main" id="{5524FA7B-11C0-5340-83ED-A9749A3EAE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DA97C7-3261-6745-950A-E97E7F5BB298}"/>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759720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57C356-FF2E-F642-8BDF-8C9EECDCAC4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E98B449-BD0F-6741-B1E8-F4F31B98D9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D64A5C4-2542-CA4E-80D7-D41D10144829}"/>
              </a:ext>
            </a:extLst>
          </p:cNvPr>
          <p:cNvSpPr>
            <a:spLocks noGrp="1"/>
          </p:cNvSpPr>
          <p:nvPr>
            <p:ph type="dt" sz="half" idx="10"/>
          </p:nvPr>
        </p:nvSpPr>
        <p:spPr/>
        <p:txBody>
          <a:bodyPr/>
          <a:lstStyle/>
          <a:p>
            <a:fld id="{957B7C02-E21F-1844-97A9-B6407C33CF1E}" type="datetime1">
              <a:rPr lang="fr-FR" smtClean="0"/>
              <a:t>21/11/2019</a:t>
            </a:fld>
            <a:endParaRPr lang="fr-FR"/>
          </a:p>
        </p:txBody>
      </p:sp>
      <p:sp>
        <p:nvSpPr>
          <p:cNvPr id="5" name="Espace réservé du pied de page 4">
            <a:extLst>
              <a:ext uri="{FF2B5EF4-FFF2-40B4-BE49-F238E27FC236}">
                <a16:creationId xmlns:a16="http://schemas.microsoft.com/office/drawing/2014/main" id="{302C5413-BA10-0045-B238-0A5E00B2F3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6F9B35-72F8-5043-A7F2-797C192AAD0F}"/>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3736237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C88DCD-E9B4-B442-A0FB-89BD1C5C412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8EC9AB7-F956-A547-B0C7-4A101F0A400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42DDEFC-7D88-C149-8095-06343D96C92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4A264A1-4F98-3947-A725-CA10567EAE51}"/>
              </a:ext>
            </a:extLst>
          </p:cNvPr>
          <p:cNvSpPr>
            <a:spLocks noGrp="1"/>
          </p:cNvSpPr>
          <p:nvPr>
            <p:ph type="dt" sz="half" idx="10"/>
          </p:nvPr>
        </p:nvSpPr>
        <p:spPr/>
        <p:txBody>
          <a:bodyPr/>
          <a:lstStyle/>
          <a:p>
            <a:fld id="{5297F13B-44A0-F645-9EA1-81EB27BC84BE}" type="datetime1">
              <a:rPr lang="fr-FR" smtClean="0"/>
              <a:t>21/11/2019</a:t>
            </a:fld>
            <a:endParaRPr lang="fr-FR"/>
          </a:p>
        </p:txBody>
      </p:sp>
      <p:sp>
        <p:nvSpPr>
          <p:cNvPr id="6" name="Espace réservé du pied de page 5">
            <a:extLst>
              <a:ext uri="{FF2B5EF4-FFF2-40B4-BE49-F238E27FC236}">
                <a16:creationId xmlns:a16="http://schemas.microsoft.com/office/drawing/2014/main" id="{7D6FC236-58A7-C340-8A30-A36FBC1E030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61741C4-16D9-9443-993F-E793A23DDBB7}"/>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3525367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FE4318-B736-C142-86D0-092A193014D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6140C49-118E-BE46-BA6E-E0683091CE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18D0D48-A9B1-A946-B4E6-C8203634510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DCD6C96-5E3C-B745-B62E-94D41118DA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F8CCF35-9007-8C4F-B597-2A3B45E9FE1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719F391-8681-0647-B74D-6F6BC28556C4}"/>
              </a:ext>
            </a:extLst>
          </p:cNvPr>
          <p:cNvSpPr>
            <a:spLocks noGrp="1"/>
          </p:cNvSpPr>
          <p:nvPr>
            <p:ph type="dt" sz="half" idx="10"/>
          </p:nvPr>
        </p:nvSpPr>
        <p:spPr/>
        <p:txBody>
          <a:bodyPr/>
          <a:lstStyle/>
          <a:p>
            <a:fld id="{BB2E1EC1-7CCF-7D42-BC63-45E077D2D5F5}" type="datetime1">
              <a:rPr lang="fr-FR" smtClean="0"/>
              <a:t>21/11/2019</a:t>
            </a:fld>
            <a:endParaRPr lang="fr-FR"/>
          </a:p>
        </p:txBody>
      </p:sp>
      <p:sp>
        <p:nvSpPr>
          <p:cNvPr id="8" name="Espace réservé du pied de page 7">
            <a:extLst>
              <a:ext uri="{FF2B5EF4-FFF2-40B4-BE49-F238E27FC236}">
                <a16:creationId xmlns:a16="http://schemas.microsoft.com/office/drawing/2014/main" id="{8AAAA7A2-C0EC-EF41-BF98-7B7D8698C63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B05C22F-19F6-AD41-9693-EBCE0BE8600B}"/>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1887999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7D951A-BC33-594A-97E1-9B4704B31FC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54757EF-395B-594F-8FAA-08E0685D9F7F}"/>
              </a:ext>
            </a:extLst>
          </p:cNvPr>
          <p:cNvSpPr>
            <a:spLocks noGrp="1"/>
          </p:cNvSpPr>
          <p:nvPr>
            <p:ph type="dt" sz="half" idx="10"/>
          </p:nvPr>
        </p:nvSpPr>
        <p:spPr/>
        <p:txBody>
          <a:bodyPr/>
          <a:lstStyle/>
          <a:p>
            <a:fld id="{01DA4A3E-ED73-F143-B60E-22C88AB07E31}" type="datetime1">
              <a:rPr lang="fr-FR" smtClean="0"/>
              <a:t>21/11/2019</a:t>
            </a:fld>
            <a:endParaRPr lang="fr-FR"/>
          </a:p>
        </p:txBody>
      </p:sp>
      <p:sp>
        <p:nvSpPr>
          <p:cNvPr id="4" name="Espace réservé du pied de page 3">
            <a:extLst>
              <a:ext uri="{FF2B5EF4-FFF2-40B4-BE49-F238E27FC236}">
                <a16:creationId xmlns:a16="http://schemas.microsoft.com/office/drawing/2014/main" id="{97E76718-ECE1-EC49-B0F4-2B9CC858437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12CCB5E-598A-744C-A2D2-373099ABEC3A}"/>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397237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663B1F4-C3CF-4C44-B35F-E961AC138B76}"/>
              </a:ext>
            </a:extLst>
          </p:cNvPr>
          <p:cNvSpPr>
            <a:spLocks noGrp="1"/>
          </p:cNvSpPr>
          <p:nvPr>
            <p:ph type="dt" sz="half" idx="10"/>
          </p:nvPr>
        </p:nvSpPr>
        <p:spPr/>
        <p:txBody>
          <a:bodyPr/>
          <a:lstStyle/>
          <a:p>
            <a:fld id="{220EF80D-C3FD-7F4D-A67F-0EE22B9840BB}" type="datetime1">
              <a:rPr lang="fr-FR" smtClean="0"/>
              <a:t>21/11/2019</a:t>
            </a:fld>
            <a:endParaRPr lang="fr-FR"/>
          </a:p>
        </p:txBody>
      </p:sp>
      <p:sp>
        <p:nvSpPr>
          <p:cNvPr id="3" name="Espace réservé du pied de page 2">
            <a:extLst>
              <a:ext uri="{FF2B5EF4-FFF2-40B4-BE49-F238E27FC236}">
                <a16:creationId xmlns:a16="http://schemas.microsoft.com/office/drawing/2014/main" id="{6BB909A5-397B-BC44-BA9E-33B8F2A351A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FB410A3-04C1-6B4F-80E8-BDE911098C7B}"/>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646859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33E72C-D1B0-494B-96E9-87CBA603642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D9F2D36-4178-044B-AFDC-820D7574126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62BC458-8CAF-F249-8451-2F572768F8C3}"/>
              </a:ext>
            </a:extLst>
          </p:cNvPr>
          <p:cNvSpPr>
            <a:spLocks noGrp="1"/>
          </p:cNvSpPr>
          <p:nvPr>
            <p:ph type="dt" sz="half" idx="10"/>
          </p:nvPr>
        </p:nvSpPr>
        <p:spPr/>
        <p:txBody>
          <a:bodyPr/>
          <a:lstStyle/>
          <a:p>
            <a:fld id="{8757FBF8-5681-0B45-919F-8D3EE2764852}" type="datetimeFigureOut">
              <a:rPr lang="fr-FR" smtClean="0"/>
              <a:t>21/11/2019</a:t>
            </a:fld>
            <a:endParaRPr lang="fr-FR"/>
          </a:p>
        </p:txBody>
      </p:sp>
      <p:sp>
        <p:nvSpPr>
          <p:cNvPr id="5" name="Espace réservé du pied de page 4">
            <a:extLst>
              <a:ext uri="{FF2B5EF4-FFF2-40B4-BE49-F238E27FC236}">
                <a16:creationId xmlns:a16="http://schemas.microsoft.com/office/drawing/2014/main" id="{5524FA7B-11C0-5340-83ED-A9749A3EAE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DA97C7-3261-6745-950A-E97E7F5BB298}"/>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2916135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10EE1E-7F1A-224E-8B0A-3C610AC8922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DF8EF84-7A35-0C4F-82D6-223C147614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A5864D5-8E81-4B41-BC5D-0B8A4DCE5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B6883D1-8B0D-2947-AA6D-71235368ED42}"/>
              </a:ext>
            </a:extLst>
          </p:cNvPr>
          <p:cNvSpPr>
            <a:spLocks noGrp="1"/>
          </p:cNvSpPr>
          <p:nvPr>
            <p:ph type="dt" sz="half" idx="10"/>
          </p:nvPr>
        </p:nvSpPr>
        <p:spPr/>
        <p:txBody>
          <a:bodyPr/>
          <a:lstStyle/>
          <a:p>
            <a:fld id="{2CEC0DEF-AE5F-A342-B889-C3FAD9ED2905}" type="datetime1">
              <a:rPr lang="fr-FR" smtClean="0"/>
              <a:t>21/11/2019</a:t>
            </a:fld>
            <a:endParaRPr lang="fr-FR"/>
          </a:p>
        </p:txBody>
      </p:sp>
      <p:sp>
        <p:nvSpPr>
          <p:cNvPr id="6" name="Espace réservé du pied de page 5">
            <a:extLst>
              <a:ext uri="{FF2B5EF4-FFF2-40B4-BE49-F238E27FC236}">
                <a16:creationId xmlns:a16="http://schemas.microsoft.com/office/drawing/2014/main" id="{48B4D343-CD58-D147-AD1F-2F70EFA4C11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EA04BA7-2852-3547-9D1D-E253DEA356B5}"/>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432673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1C6FF4-5061-2A40-89B4-B8F45EED525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B9A9DA9-358D-1A48-82C9-D1B9E03F7C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73B3085-606F-8647-92B0-378A46593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11B993F-2B64-344E-B591-9924D198C255}"/>
              </a:ext>
            </a:extLst>
          </p:cNvPr>
          <p:cNvSpPr>
            <a:spLocks noGrp="1"/>
          </p:cNvSpPr>
          <p:nvPr>
            <p:ph type="dt" sz="half" idx="10"/>
          </p:nvPr>
        </p:nvSpPr>
        <p:spPr/>
        <p:txBody>
          <a:bodyPr/>
          <a:lstStyle/>
          <a:p>
            <a:fld id="{615677D2-3ABA-8B44-AB84-AFD32A4B83ED}" type="datetime1">
              <a:rPr lang="fr-FR" smtClean="0"/>
              <a:t>21/11/2019</a:t>
            </a:fld>
            <a:endParaRPr lang="fr-FR"/>
          </a:p>
        </p:txBody>
      </p:sp>
      <p:sp>
        <p:nvSpPr>
          <p:cNvPr id="6" name="Espace réservé du pied de page 5">
            <a:extLst>
              <a:ext uri="{FF2B5EF4-FFF2-40B4-BE49-F238E27FC236}">
                <a16:creationId xmlns:a16="http://schemas.microsoft.com/office/drawing/2014/main" id="{816ED1A3-DC20-0F4B-89B9-EE382FDFE9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3B94A20-63C1-2747-877C-B6C4D785F4D7}"/>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805619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647C09-4D14-1D4E-8560-256488B5168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DB6873B-6A01-414F-BBA2-CEA2656AFE1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E42C313-9DDC-1F41-972D-A579E7AF1CE5}"/>
              </a:ext>
            </a:extLst>
          </p:cNvPr>
          <p:cNvSpPr>
            <a:spLocks noGrp="1"/>
          </p:cNvSpPr>
          <p:nvPr>
            <p:ph type="dt" sz="half" idx="10"/>
          </p:nvPr>
        </p:nvSpPr>
        <p:spPr/>
        <p:txBody>
          <a:bodyPr/>
          <a:lstStyle/>
          <a:p>
            <a:fld id="{90F3AFDB-1BFC-C84D-8437-8FCF7D24E48C}" type="datetime1">
              <a:rPr lang="fr-FR" smtClean="0"/>
              <a:t>21/11/2019</a:t>
            </a:fld>
            <a:endParaRPr lang="fr-FR"/>
          </a:p>
        </p:txBody>
      </p:sp>
      <p:sp>
        <p:nvSpPr>
          <p:cNvPr id="5" name="Espace réservé du pied de page 4">
            <a:extLst>
              <a:ext uri="{FF2B5EF4-FFF2-40B4-BE49-F238E27FC236}">
                <a16:creationId xmlns:a16="http://schemas.microsoft.com/office/drawing/2014/main" id="{0DCE677D-0D5F-6C4C-A80B-714D5166CFF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D5FE035-9AD9-F84A-992C-C47CE79605F7}"/>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2118464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B2E3B0C-AED3-774B-A175-7F1DFE8B3E8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145540C-96C8-EF4A-87F8-04BC2016B76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3F84F86-B1B5-A54D-B168-531BFED339DD}"/>
              </a:ext>
            </a:extLst>
          </p:cNvPr>
          <p:cNvSpPr>
            <a:spLocks noGrp="1"/>
          </p:cNvSpPr>
          <p:nvPr>
            <p:ph type="dt" sz="half" idx="10"/>
          </p:nvPr>
        </p:nvSpPr>
        <p:spPr/>
        <p:txBody>
          <a:bodyPr/>
          <a:lstStyle/>
          <a:p>
            <a:fld id="{7275ECC4-8C63-1E42-BB49-F499CE87A8BE}" type="datetime1">
              <a:rPr lang="fr-FR" smtClean="0"/>
              <a:t>21/11/2019</a:t>
            </a:fld>
            <a:endParaRPr lang="fr-FR"/>
          </a:p>
        </p:txBody>
      </p:sp>
      <p:sp>
        <p:nvSpPr>
          <p:cNvPr id="5" name="Espace réservé du pied de page 4">
            <a:extLst>
              <a:ext uri="{FF2B5EF4-FFF2-40B4-BE49-F238E27FC236}">
                <a16:creationId xmlns:a16="http://schemas.microsoft.com/office/drawing/2014/main" id="{650673F3-E9B0-594D-B7F3-FF033FFF225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5547231-9A6A-624C-A0E6-AC1179ED6AB2}"/>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1335709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Image avec légen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3825F6-8F0A-5147-97FA-8978C6CF64B8}"/>
              </a:ext>
            </a:extLst>
          </p:cNvPr>
          <p:cNvSpPr/>
          <p:nvPr userDrawn="1"/>
        </p:nvSpPr>
        <p:spPr>
          <a:xfrm>
            <a:off x="3311691" y="260648"/>
            <a:ext cx="3936437" cy="72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4" name="Image 3" descr="Acclimatera_logo_decoupé.jpg">
            <a:extLst>
              <a:ext uri="{FF2B5EF4-FFF2-40B4-BE49-F238E27FC236}">
                <a16:creationId xmlns:a16="http://schemas.microsoft.com/office/drawing/2014/main" id="{F23FB5EB-66B4-BC47-96E7-0D7DA45529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77953" y="126544"/>
            <a:ext cx="2128131" cy="792075"/>
          </a:xfrm>
          <a:prstGeom prst="rect">
            <a:avLst/>
          </a:prstGeom>
        </p:spPr>
      </p:pic>
    </p:spTree>
    <p:extLst>
      <p:ext uri="{BB962C8B-B14F-4D97-AF65-F5344CB8AC3E}">
        <p14:creationId xmlns:p14="http://schemas.microsoft.com/office/powerpoint/2010/main" val="320903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57C356-FF2E-F642-8BDF-8C9EECDCAC4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E98B449-BD0F-6741-B1E8-F4F31B98D9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D64A5C4-2542-CA4E-80D7-D41D10144829}"/>
              </a:ext>
            </a:extLst>
          </p:cNvPr>
          <p:cNvSpPr>
            <a:spLocks noGrp="1"/>
          </p:cNvSpPr>
          <p:nvPr>
            <p:ph type="dt" sz="half" idx="10"/>
          </p:nvPr>
        </p:nvSpPr>
        <p:spPr/>
        <p:txBody>
          <a:bodyPr/>
          <a:lstStyle/>
          <a:p>
            <a:fld id="{8757FBF8-5681-0B45-919F-8D3EE2764852}" type="datetimeFigureOut">
              <a:rPr lang="fr-FR" smtClean="0"/>
              <a:t>21/11/2019</a:t>
            </a:fld>
            <a:endParaRPr lang="fr-FR"/>
          </a:p>
        </p:txBody>
      </p:sp>
      <p:sp>
        <p:nvSpPr>
          <p:cNvPr id="5" name="Espace réservé du pied de page 4">
            <a:extLst>
              <a:ext uri="{FF2B5EF4-FFF2-40B4-BE49-F238E27FC236}">
                <a16:creationId xmlns:a16="http://schemas.microsoft.com/office/drawing/2014/main" id="{302C5413-BA10-0045-B238-0A5E00B2F3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6F9B35-72F8-5043-A7F2-797C192AAD0F}"/>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1978979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C88DCD-E9B4-B442-A0FB-89BD1C5C412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8EC9AB7-F956-A547-B0C7-4A101F0A400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42DDEFC-7D88-C149-8095-06343D96C92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4A264A1-4F98-3947-A725-CA10567EAE51}"/>
              </a:ext>
            </a:extLst>
          </p:cNvPr>
          <p:cNvSpPr>
            <a:spLocks noGrp="1"/>
          </p:cNvSpPr>
          <p:nvPr>
            <p:ph type="dt" sz="half" idx="10"/>
          </p:nvPr>
        </p:nvSpPr>
        <p:spPr/>
        <p:txBody>
          <a:bodyPr/>
          <a:lstStyle/>
          <a:p>
            <a:fld id="{8757FBF8-5681-0B45-919F-8D3EE2764852}" type="datetimeFigureOut">
              <a:rPr lang="fr-FR" smtClean="0"/>
              <a:t>21/11/2019</a:t>
            </a:fld>
            <a:endParaRPr lang="fr-FR"/>
          </a:p>
        </p:txBody>
      </p:sp>
      <p:sp>
        <p:nvSpPr>
          <p:cNvPr id="6" name="Espace réservé du pied de page 5">
            <a:extLst>
              <a:ext uri="{FF2B5EF4-FFF2-40B4-BE49-F238E27FC236}">
                <a16:creationId xmlns:a16="http://schemas.microsoft.com/office/drawing/2014/main" id="{7D6FC236-58A7-C340-8A30-A36FBC1E030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61741C4-16D9-9443-993F-E793A23DDBB7}"/>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165519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FE4318-B736-C142-86D0-092A193014D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6140C49-118E-BE46-BA6E-E0683091CE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18D0D48-A9B1-A946-B4E6-C8203634510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DCD6C96-5E3C-B745-B62E-94D41118DA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F8CCF35-9007-8C4F-B597-2A3B45E9FE1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719F391-8681-0647-B74D-6F6BC28556C4}"/>
              </a:ext>
            </a:extLst>
          </p:cNvPr>
          <p:cNvSpPr>
            <a:spLocks noGrp="1"/>
          </p:cNvSpPr>
          <p:nvPr>
            <p:ph type="dt" sz="half" idx="10"/>
          </p:nvPr>
        </p:nvSpPr>
        <p:spPr/>
        <p:txBody>
          <a:bodyPr/>
          <a:lstStyle/>
          <a:p>
            <a:fld id="{8757FBF8-5681-0B45-919F-8D3EE2764852}" type="datetimeFigureOut">
              <a:rPr lang="fr-FR" smtClean="0"/>
              <a:t>21/11/2019</a:t>
            </a:fld>
            <a:endParaRPr lang="fr-FR"/>
          </a:p>
        </p:txBody>
      </p:sp>
      <p:sp>
        <p:nvSpPr>
          <p:cNvPr id="8" name="Espace réservé du pied de page 7">
            <a:extLst>
              <a:ext uri="{FF2B5EF4-FFF2-40B4-BE49-F238E27FC236}">
                <a16:creationId xmlns:a16="http://schemas.microsoft.com/office/drawing/2014/main" id="{8AAAA7A2-C0EC-EF41-BF98-7B7D8698C63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B05C22F-19F6-AD41-9693-EBCE0BE8600B}"/>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1712670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7D951A-BC33-594A-97E1-9B4704B31FC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54757EF-395B-594F-8FAA-08E0685D9F7F}"/>
              </a:ext>
            </a:extLst>
          </p:cNvPr>
          <p:cNvSpPr>
            <a:spLocks noGrp="1"/>
          </p:cNvSpPr>
          <p:nvPr>
            <p:ph type="dt" sz="half" idx="10"/>
          </p:nvPr>
        </p:nvSpPr>
        <p:spPr/>
        <p:txBody>
          <a:bodyPr/>
          <a:lstStyle/>
          <a:p>
            <a:fld id="{8757FBF8-5681-0B45-919F-8D3EE2764852}" type="datetimeFigureOut">
              <a:rPr lang="fr-FR" smtClean="0"/>
              <a:t>21/11/2019</a:t>
            </a:fld>
            <a:endParaRPr lang="fr-FR"/>
          </a:p>
        </p:txBody>
      </p:sp>
      <p:sp>
        <p:nvSpPr>
          <p:cNvPr id="4" name="Espace réservé du pied de page 3">
            <a:extLst>
              <a:ext uri="{FF2B5EF4-FFF2-40B4-BE49-F238E27FC236}">
                <a16:creationId xmlns:a16="http://schemas.microsoft.com/office/drawing/2014/main" id="{97E76718-ECE1-EC49-B0F4-2B9CC858437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12CCB5E-598A-744C-A2D2-373099ABEC3A}"/>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1973715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663B1F4-C3CF-4C44-B35F-E961AC138B76}"/>
              </a:ext>
            </a:extLst>
          </p:cNvPr>
          <p:cNvSpPr>
            <a:spLocks noGrp="1"/>
          </p:cNvSpPr>
          <p:nvPr>
            <p:ph type="dt" sz="half" idx="10"/>
          </p:nvPr>
        </p:nvSpPr>
        <p:spPr/>
        <p:txBody>
          <a:bodyPr/>
          <a:lstStyle/>
          <a:p>
            <a:fld id="{8757FBF8-5681-0B45-919F-8D3EE2764852}" type="datetimeFigureOut">
              <a:rPr lang="fr-FR" smtClean="0"/>
              <a:t>21/11/2019</a:t>
            </a:fld>
            <a:endParaRPr lang="fr-FR"/>
          </a:p>
        </p:txBody>
      </p:sp>
      <p:sp>
        <p:nvSpPr>
          <p:cNvPr id="3" name="Espace réservé du pied de page 2">
            <a:extLst>
              <a:ext uri="{FF2B5EF4-FFF2-40B4-BE49-F238E27FC236}">
                <a16:creationId xmlns:a16="http://schemas.microsoft.com/office/drawing/2014/main" id="{6BB909A5-397B-BC44-BA9E-33B8F2A351A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FB410A3-04C1-6B4F-80E8-BDE911098C7B}"/>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182818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10EE1E-7F1A-224E-8B0A-3C610AC8922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DF8EF84-7A35-0C4F-82D6-223C147614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A5864D5-8E81-4B41-BC5D-0B8A4DCE5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B6883D1-8B0D-2947-AA6D-71235368ED42}"/>
              </a:ext>
            </a:extLst>
          </p:cNvPr>
          <p:cNvSpPr>
            <a:spLocks noGrp="1"/>
          </p:cNvSpPr>
          <p:nvPr>
            <p:ph type="dt" sz="half" idx="10"/>
          </p:nvPr>
        </p:nvSpPr>
        <p:spPr/>
        <p:txBody>
          <a:bodyPr/>
          <a:lstStyle/>
          <a:p>
            <a:fld id="{8757FBF8-5681-0B45-919F-8D3EE2764852}" type="datetimeFigureOut">
              <a:rPr lang="fr-FR" smtClean="0"/>
              <a:t>21/11/2019</a:t>
            </a:fld>
            <a:endParaRPr lang="fr-FR"/>
          </a:p>
        </p:txBody>
      </p:sp>
      <p:sp>
        <p:nvSpPr>
          <p:cNvPr id="6" name="Espace réservé du pied de page 5">
            <a:extLst>
              <a:ext uri="{FF2B5EF4-FFF2-40B4-BE49-F238E27FC236}">
                <a16:creationId xmlns:a16="http://schemas.microsoft.com/office/drawing/2014/main" id="{48B4D343-CD58-D147-AD1F-2F70EFA4C11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EA04BA7-2852-3547-9D1D-E253DEA356B5}"/>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3096206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1C6FF4-5061-2A40-89B4-B8F45EED525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B9A9DA9-358D-1A48-82C9-D1B9E03F7C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73B3085-606F-8647-92B0-378A46593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11B993F-2B64-344E-B591-9924D198C255}"/>
              </a:ext>
            </a:extLst>
          </p:cNvPr>
          <p:cNvSpPr>
            <a:spLocks noGrp="1"/>
          </p:cNvSpPr>
          <p:nvPr>
            <p:ph type="dt" sz="half" idx="10"/>
          </p:nvPr>
        </p:nvSpPr>
        <p:spPr/>
        <p:txBody>
          <a:bodyPr/>
          <a:lstStyle/>
          <a:p>
            <a:fld id="{8757FBF8-5681-0B45-919F-8D3EE2764852}" type="datetimeFigureOut">
              <a:rPr lang="fr-FR" smtClean="0"/>
              <a:t>21/11/2019</a:t>
            </a:fld>
            <a:endParaRPr lang="fr-FR"/>
          </a:p>
        </p:txBody>
      </p:sp>
      <p:sp>
        <p:nvSpPr>
          <p:cNvPr id="6" name="Espace réservé du pied de page 5">
            <a:extLst>
              <a:ext uri="{FF2B5EF4-FFF2-40B4-BE49-F238E27FC236}">
                <a16:creationId xmlns:a16="http://schemas.microsoft.com/office/drawing/2014/main" id="{816ED1A3-DC20-0F4B-89B9-EE382FDFE9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3B94A20-63C1-2747-877C-B6C4D785F4D7}"/>
              </a:ext>
            </a:extLst>
          </p:cNvPr>
          <p:cNvSpPr>
            <a:spLocks noGrp="1"/>
          </p:cNvSpPr>
          <p:nvPr>
            <p:ph type="sldNum" sz="quarter" idx="12"/>
          </p:nvPr>
        </p:nvSpPr>
        <p:spPr/>
        <p:txBody>
          <a:bodyPr/>
          <a:lstStyle/>
          <a:p>
            <a:fld id="{51E955FE-FA2D-7B44-ACFF-601C6F74D49B}" type="slidenum">
              <a:rPr lang="fr-FR" smtClean="0"/>
              <a:t>‹N°›</a:t>
            </a:fld>
            <a:endParaRPr lang="fr-FR"/>
          </a:p>
        </p:txBody>
      </p:sp>
    </p:spTree>
    <p:extLst>
      <p:ext uri="{BB962C8B-B14F-4D97-AF65-F5344CB8AC3E}">
        <p14:creationId xmlns:p14="http://schemas.microsoft.com/office/powerpoint/2010/main" val="93381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15A4189-37A0-AB4E-AC89-C9B7AF88F9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A19D888-D7E6-7147-B7DC-F645AD7A6E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E045EBF-43EC-024C-8408-23BBE52806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7FBF8-5681-0B45-919F-8D3EE2764852}" type="datetimeFigureOut">
              <a:rPr lang="fr-FR" smtClean="0"/>
              <a:t>21/11/2019</a:t>
            </a:fld>
            <a:endParaRPr lang="fr-FR"/>
          </a:p>
        </p:txBody>
      </p:sp>
      <p:sp>
        <p:nvSpPr>
          <p:cNvPr id="5" name="Espace réservé du pied de page 4">
            <a:extLst>
              <a:ext uri="{FF2B5EF4-FFF2-40B4-BE49-F238E27FC236}">
                <a16:creationId xmlns:a16="http://schemas.microsoft.com/office/drawing/2014/main" id="{AD07B002-949E-EC44-B5D7-0A83CB806E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98B9DC1-C0EE-6B4C-B1E7-8EEEED88F6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E955FE-FA2D-7B44-ACFF-601C6F74D49B}" type="slidenum">
              <a:rPr lang="fr-FR" smtClean="0"/>
              <a:t>‹N°›</a:t>
            </a:fld>
            <a:endParaRPr lang="fr-FR"/>
          </a:p>
        </p:txBody>
      </p:sp>
    </p:spTree>
    <p:extLst>
      <p:ext uri="{BB962C8B-B14F-4D97-AF65-F5344CB8AC3E}">
        <p14:creationId xmlns:p14="http://schemas.microsoft.com/office/powerpoint/2010/main" val="109810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15A4189-37A0-AB4E-AC89-C9B7AF88F9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A19D888-D7E6-7147-B7DC-F645AD7A6E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E045EBF-43EC-024C-8408-23BBE52806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3270C-EFAE-5146-9615-FD60D8AD52B3}" type="datetime1">
              <a:rPr lang="fr-FR" smtClean="0"/>
              <a:t>21/11/2019</a:t>
            </a:fld>
            <a:endParaRPr lang="fr-FR"/>
          </a:p>
        </p:txBody>
      </p:sp>
      <p:sp>
        <p:nvSpPr>
          <p:cNvPr id="5" name="Espace réservé du pied de page 4">
            <a:extLst>
              <a:ext uri="{FF2B5EF4-FFF2-40B4-BE49-F238E27FC236}">
                <a16:creationId xmlns:a16="http://schemas.microsoft.com/office/drawing/2014/main" id="{AD07B002-949E-EC44-B5D7-0A83CB806E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98B9DC1-C0EE-6B4C-B1E7-8EEEED88F6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E955FE-FA2D-7B44-ACFF-601C6F74D49B}" type="slidenum">
              <a:rPr lang="fr-FR" smtClean="0"/>
              <a:t>‹N°›</a:t>
            </a:fld>
            <a:endParaRPr lang="fr-FR"/>
          </a:p>
        </p:txBody>
      </p:sp>
    </p:spTree>
    <p:extLst>
      <p:ext uri="{BB962C8B-B14F-4D97-AF65-F5344CB8AC3E}">
        <p14:creationId xmlns:p14="http://schemas.microsoft.com/office/powerpoint/2010/main" val="6032868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acclimaterra.f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4.png"/><Relationship Id="rId10" Type="http://schemas.openxmlformats.org/officeDocument/2006/relationships/image" Target="../media/image12.png"/><Relationship Id="rId19" Type="http://schemas.openxmlformats.org/officeDocument/2006/relationships/hyperlink" Target="http://www.acclimaterra.fr/" TargetMode="External"/><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0.jp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9120B09-F6CA-437E-B1DE-587311BBB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re 1">
            <a:extLst>
              <a:ext uri="{FF2B5EF4-FFF2-40B4-BE49-F238E27FC236}">
                <a16:creationId xmlns:a16="http://schemas.microsoft.com/office/drawing/2014/main" id="{BDA6487C-A8F5-4E4C-98F7-3177A5038DB6}"/>
              </a:ext>
            </a:extLst>
          </p:cNvPr>
          <p:cNvSpPr txBox="1">
            <a:spLocks/>
          </p:cNvSpPr>
          <p:nvPr/>
        </p:nvSpPr>
        <p:spPr>
          <a:xfrm>
            <a:off x="2019301" y="3583369"/>
            <a:ext cx="8284046" cy="2031651"/>
          </a:xfrm>
          <a:prstGeom prst="rect">
            <a:avLst/>
          </a:prstGeom>
        </p:spPr>
        <p:txBody>
          <a:bodyPr vert="horz" lIns="91440" tIns="45720" rIns="91440" bIns="45720" rtlCol="0" anchor="ctr">
            <a:normAutofit/>
          </a:bodyPr>
          <a:lstStyle>
            <a:defPPr>
              <a:defRPr lang="fr-FR"/>
            </a:defPPr>
            <a:lvl1pPr algn="ctr" eaLnBrk="0" fontAlgn="base" hangingPunct="0">
              <a:spcBef>
                <a:spcPct val="0"/>
              </a:spcBef>
              <a:spcAft>
                <a:spcPct val="0"/>
              </a:spcAft>
              <a:defRPr sz="4400">
                <a:solidFill>
                  <a:srgbClr val="318178"/>
                </a:solidFill>
                <a:latin typeface="Arial"/>
                <a:ea typeface="+mj-ea"/>
                <a:cs typeface="Arial"/>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eaLnBrk="1" hangingPunct="1">
              <a:lnSpc>
                <a:spcPct val="90000"/>
              </a:lnSpc>
              <a:spcAft>
                <a:spcPts val="600"/>
              </a:spcAft>
            </a:pPr>
            <a:r>
              <a:rPr lang="en-US" sz="3600" b="1" dirty="0">
                <a:solidFill>
                  <a:schemeClr val="tx1"/>
                </a:solidFill>
                <a:latin typeface="+mj-lt"/>
                <a:cs typeface="+mj-cs"/>
              </a:rPr>
              <a:t>Le </a:t>
            </a:r>
            <a:r>
              <a:rPr lang="en-US" sz="3600" b="1" dirty="0" err="1">
                <a:solidFill>
                  <a:schemeClr val="tx1"/>
                </a:solidFill>
                <a:latin typeface="+mj-lt"/>
                <a:cs typeface="+mj-cs"/>
              </a:rPr>
              <a:t>Changement</a:t>
            </a:r>
            <a:r>
              <a:rPr lang="en-US" sz="3600" b="1" dirty="0">
                <a:solidFill>
                  <a:schemeClr val="tx1"/>
                </a:solidFill>
                <a:latin typeface="+mj-lt"/>
                <a:cs typeface="+mj-cs"/>
              </a:rPr>
              <a:t> </a:t>
            </a:r>
            <a:r>
              <a:rPr lang="en-US" sz="3600" b="1" dirty="0" err="1">
                <a:solidFill>
                  <a:schemeClr val="tx1"/>
                </a:solidFill>
                <a:latin typeface="+mj-lt"/>
                <a:cs typeface="+mj-cs"/>
              </a:rPr>
              <a:t>Climatique</a:t>
            </a:r>
            <a:r>
              <a:rPr lang="en-US" sz="3600" b="1" dirty="0">
                <a:solidFill>
                  <a:schemeClr val="tx1"/>
                </a:solidFill>
                <a:latin typeface="+mj-lt"/>
                <a:cs typeface="+mj-cs"/>
              </a:rPr>
              <a:t> et</a:t>
            </a:r>
          </a:p>
          <a:p>
            <a:pPr eaLnBrk="1" hangingPunct="1">
              <a:lnSpc>
                <a:spcPct val="90000"/>
              </a:lnSpc>
              <a:spcAft>
                <a:spcPts val="600"/>
              </a:spcAft>
            </a:pPr>
            <a:r>
              <a:rPr lang="en-US" sz="3600" b="1" dirty="0">
                <a:solidFill>
                  <a:schemeClr val="tx1"/>
                </a:solidFill>
                <a:latin typeface="+mj-lt"/>
                <a:cs typeface="+mj-cs"/>
              </a:rPr>
              <a:t>Nos </a:t>
            </a:r>
            <a:r>
              <a:rPr lang="en-US" sz="3600" b="1" dirty="0" err="1">
                <a:solidFill>
                  <a:schemeClr val="tx1"/>
                </a:solidFill>
                <a:latin typeface="+mj-lt"/>
                <a:cs typeface="+mj-cs"/>
              </a:rPr>
              <a:t>Territoires</a:t>
            </a:r>
            <a:r>
              <a:rPr lang="en-US" sz="3600" b="1" dirty="0">
                <a:solidFill>
                  <a:schemeClr val="tx1"/>
                </a:solidFill>
                <a:latin typeface="+mj-lt"/>
                <a:cs typeface="+mj-cs"/>
              </a:rPr>
              <a:t> : focus sur la </a:t>
            </a:r>
            <a:r>
              <a:rPr lang="en-US" sz="3600" b="1" dirty="0" err="1">
                <a:solidFill>
                  <a:schemeClr val="tx1"/>
                </a:solidFill>
                <a:latin typeface="+mj-lt"/>
                <a:cs typeface="+mj-cs"/>
              </a:rPr>
              <a:t>Ressource</a:t>
            </a:r>
            <a:endParaRPr lang="en-US" sz="3600" b="1" dirty="0">
              <a:solidFill>
                <a:schemeClr val="tx1"/>
              </a:solidFill>
              <a:latin typeface="+mj-lt"/>
              <a:cs typeface="+mj-cs"/>
            </a:endParaRPr>
          </a:p>
          <a:p>
            <a:pPr eaLnBrk="1" hangingPunct="1">
              <a:lnSpc>
                <a:spcPct val="90000"/>
              </a:lnSpc>
              <a:spcAft>
                <a:spcPts val="600"/>
              </a:spcAft>
            </a:pPr>
            <a:r>
              <a:rPr lang="en-US" sz="3600" b="1" dirty="0" err="1">
                <a:solidFill>
                  <a:schemeClr val="tx1"/>
                </a:solidFill>
                <a:latin typeface="+mj-lt"/>
                <a:cs typeface="+mj-cs"/>
              </a:rPr>
              <a:t>en</a:t>
            </a:r>
            <a:r>
              <a:rPr lang="en-US" sz="3600" b="1" dirty="0">
                <a:solidFill>
                  <a:schemeClr val="tx1"/>
                </a:solidFill>
                <a:latin typeface="+mj-lt"/>
                <a:cs typeface="+mj-cs"/>
              </a:rPr>
              <a:t> </a:t>
            </a:r>
            <a:r>
              <a:rPr lang="en-US" sz="3600" b="1" dirty="0" err="1">
                <a:solidFill>
                  <a:schemeClr val="tx1"/>
                </a:solidFill>
                <a:latin typeface="+mj-lt"/>
                <a:cs typeface="+mj-cs"/>
              </a:rPr>
              <a:t>Eau</a:t>
            </a:r>
            <a:r>
              <a:rPr lang="en-US" sz="3600" b="1" dirty="0">
                <a:solidFill>
                  <a:schemeClr val="tx1"/>
                </a:solidFill>
                <a:latin typeface="+mj-lt"/>
                <a:cs typeface="+mj-cs"/>
              </a:rPr>
              <a:t> et la </a:t>
            </a:r>
            <a:r>
              <a:rPr lang="en-US" sz="3600" b="1" dirty="0" err="1">
                <a:solidFill>
                  <a:schemeClr val="tx1"/>
                </a:solidFill>
                <a:latin typeface="+mj-lt"/>
                <a:cs typeface="+mj-cs"/>
              </a:rPr>
              <a:t>Mobilité</a:t>
            </a:r>
            <a:endParaRPr lang="en-US" sz="3600" b="1" dirty="0">
              <a:solidFill>
                <a:schemeClr val="tx1"/>
              </a:solidFill>
              <a:latin typeface="+mj-lt"/>
              <a:cs typeface="+mj-cs"/>
            </a:endParaRPr>
          </a:p>
        </p:txBody>
      </p:sp>
      <p:sp>
        <p:nvSpPr>
          <p:cNvPr id="20" name="Rectangle: Rounded Corners 19">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2" name="Image 1">
            <a:extLst>
              <a:ext uri="{FF2B5EF4-FFF2-40B4-BE49-F238E27FC236}">
                <a16:creationId xmlns:a16="http://schemas.microsoft.com/office/drawing/2014/main" id="{B1520B39-69EE-F744-84E7-4B56DF3BB78D}"/>
              </a:ext>
            </a:extLst>
          </p:cNvPr>
          <p:cNvPicPr>
            <a:picLocks noChangeAspect="1"/>
          </p:cNvPicPr>
          <p:nvPr/>
        </p:nvPicPr>
        <p:blipFill>
          <a:blip r:embed="rId2"/>
          <a:stretch>
            <a:fillRect/>
          </a:stretch>
        </p:blipFill>
        <p:spPr>
          <a:xfrm>
            <a:off x="385158" y="492827"/>
            <a:ext cx="4237642" cy="2807437"/>
          </a:xfrm>
          <a:prstGeom prst="rect">
            <a:avLst/>
          </a:prstGeom>
        </p:spPr>
      </p:pic>
      <p:pic>
        <p:nvPicPr>
          <p:cNvPr id="7" name="Image 6" descr="Acclimatera_logo_decoupé.jpg">
            <a:extLst>
              <a:ext uri="{FF2B5EF4-FFF2-40B4-BE49-F238E27FC236}">
                <a16:creationId xmlns:a16="http://schemas.microsoft.com/office/drawing/2014/main" id="{45E5E4A8-2AA0-9646-8E35-E190FAEFEF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0714" y="1304267"/>
            <a:ext cx="3862909" cy="1438933"/>
          </a:xfrm>
          <a:prstGeom prst="rect">
            <a:avLst/>
          </a:prstGeom>
        </p:spPr>
      </p:pic>
      <p:sp>
        <p:nvSpPr>
          <p:cNvPr id="11" name="ZoneTexte 10">
            <a:extLst>
              <a:ext uri="{FF2B5EF4-FFF2-40B4-BE49-F238E27FC236}">
                <a16:creationId xmlns:a16="http://schemas.microsoft.com/office/drawing/2014/main" id="{E7498FD2-05CC-F548-BBA7-1B3684FB65CD}"/>
              </a:ext>
            </a:extLst>
          </p:cNvPr>
          <p:cNvSpPr txBox="1"/>
          <p:nvPr/>
        </p:nvSpPr>
        <p:spPr>
          <a:xfrm>
            <a:off x="2483110" y="5615020"/>
            <a:ext cx="7225780" cy="518732"/>
          </a:xfrm>
          <a:prstGeom prst="rect">
            <a:avLst/>
          </a:prstGeom>
          <a:noFill/>
        </p:spPr>
        <p:txBody>
          <a:bodyPr wrap="square" rtlCol="0">
            <a:spAutoFit/>
          </a:bodyPr>
          <a:lstStyle/>
          <a:p>
            <a:pPr algn="ctr">
              <a:lnSpc>
                <a:spcPts val="3760"/>
              </a:lnSpc>
              <a:spcAft>
                <a:spcPts val="600"/>
              </a:spcAft>
            </a:pPr>
            <a:r>
              <a:rPr lang="fr-FR" dirty="0"/>
              <a:t>Pr. Alain DUPUY &amp; Pr Daniel COMPAGNON</a:t>
            </a:r>
          </a:p>
        </p:txBody>
      </p:sp>
    </p:spTree>
    <p:extLst>
      <p:ext uri="{BB962C8B-B14F-4D97-AF65-F5344CB8AC3E}">
        <p14:creationId xmlns:p14="http://schemas.microsoft.com/office/powerpoint/2010/main" val="3594920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49C77C4-38F2-A74F-AAF3-EA3A0DDB4D82}"/>
              </a:ext>
            </a:extLst>
          </p:cNvPr>
          <p:cNvPicPr>
            <a:picLocks noChangeAspect="1"/>
          </p:cNvPicPr>
          <p:nvPr/>
        </p:nvPicPr>
        <p:blipFill rotWithShape="1">
          <a:blip r:embed="rId2">
            <a:extLst>
              <a:ext uri="{28A0092B-C50C-407E-A947-70E740481C1C}">
                <a14:useLocalDpi xmlns:a14="http://schemas.microsoft.com/office/drawing/2010/main"/>
              </a:ext>
            </a:extLst>
          </a:blip>
          <a:srcRect l="1" t="1" r="15425" b="1231"/>
          <a:stretch/>
        </p:blipFill>
        <p:spPr>
          <a:xfrm>
            <a:off x="5220134" y="1713572"/>
            <a:ext cx="3665249" cy="3430856"/>
          </a:xfrm>
          <a:prstGeom prst="rect">
            <a:avLst/>
          </a:prstGeom>
        </p:spPr>
      </p:pic>
      <p:sp>
        <p:nvSpPr>
          <p:cNvPr id="7" name="ZoneTexte 6">
            <a:extLst>
              <a:ext uri="{FF2B5EF4-FFF2-40B4-BE49-F238E27FC236}">
                <a16:creationId xmlns:a16="http://schemas.microsoft.com/office/drawing/2014/main" id="{8372F306-02BF-B641-9E81-5E3E256E8EDA}"/>
              </a:ext>
            </a:extLst>
          </p:cNvPr>
          <p:cNvSpPr txBox="1"/>
          <p:nvPr/>
        </p:nvSpPr>
        <p:spPr>
          <a:xfrm>
            <a:off x="9133170" y="2183473"/>
            <a:ext cx="2862294"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r"/>
            <a:r>
              <a:rPr lang="fr-FR" sz="2800" dirty="0">
                <a:solidFill>
                  <a:schemeClr val="bg1">
                    <a:lumMod val="50000"/>
                  </a:schemeClr>
                </a:solidFill>
              </a:rPr>
              <a:t>Impacts directs pour l’agriculture</a:t>
            </a:r>
          </a:p>
        </p:txBody>
      </p:sp>
      <p:sp>
        <p:nvSpPr>
          <p:cNvPr id="2" name="Accolade ouvrante 1">
            <a:extLst>
              <a:ext uri="{FF2B5EF4-FFF2-40B4-BE49-F238E27FC236}">
                <a16:creationId xmlns:a16="http://schemas.microsoft.com/office/drawing/2014/main" id="{383C1D54-F8D7-A742-BBCF-729FB7BC5AB7}"/>
              </a:ext>
            </a:extLst>
          </p:cNvPr>
          <p:cNvSpPr/>
          <p:nvPr/>
        </p:nvSpPr>
        <p:spPr>
          <a:xfrm flipH="1">
            <a:off x="9031567" y="1830815"/>
            <a:ext cx="203207" cy="2088232"/>
          </a:xfrm>
          <a:prstGeom prst="lef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1" name="ZoneTexte 10">
            <a:extLst>
              <a:ext uri="{FF2B5EF4-FFF2-40B4-BE49-F238E27FC236}">
                <a16:creationId xmlns:a16="http://schemas.microsoft.com/office/drawing/2014/main" id="{20E92F3C-6B63-034E-B4E9-6C5F4F64711C}"/>
              </a:ext>
            </a:extLst>
          </p:cNvPr>
          <p:cNvSpPr txBox="1"/>
          <p:nvPr/>
        </p:nvSpPr>
        <p:spPr>
          <a:xfrm>
            <a:off x="1770921" y="474335"/>
            <a:ext cx="8082685"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l"/>
            <a:r>
              <a:rPr lang="fr-FR" sz="3000" b="1" dirty="0"/>
              <a:t>Problématique HYDROCLIMATIQUE &amp; CC</a:t>
            </a:r>
          </a:p>
        </p:txBody>
      </p:sp>
      <p:sp>
        <p:nvSpPr>
          <p:cNvPr id="12" name="ZoneTexte 11">
            <a:extLst>
              <a:ext uri="{FF2B5EF4-FFF2-40B4-BE49-F238E27FC236}">
                <a16:creationId xmlns:a16="http://schemas.microsoft.com/office/drawing/2014/main" id="{E2917773-586B-D840-ABA4-22FA24F750FA}"/>
              </a:ext>
            </a:extLst>
          </p:cNvPr>
          <p:cNvSpPr txBox="1"/>
          <p:nvPr/>
        </p:nvSpPr>
        <p:spPr>
          <a:xfrm>
            <a:off x="1050486" y="1713572"/>
            <a:ext cx="4169648"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l"/>
            <a:r>
              <a:rPr lang="fr-FR" sz="3000" b="1" dirty="0"/>
              <a:t>Les effets du CC…</a:t>
            </a:r>
          </a:p>
        </p:txBody>
      </p:sp>
      <p:sp>
        <p:nvSpPr>
          <p:cNvPr id="8" name="ZoneTexte 7">
            <a:extLst>
              <a:ext uri="{FF2B5EF4-FFF2-40B4-BE49-F238E27FC236}">
                <a16:creationId xmlns:a16="http://schemas.microsoft.com/office/drawing/2014/main" id="{89E14BFA-806E-E642-A41F-8A4522674CB1}"/>
              </a:ext>
            </a:extLst>
          </p:cNvPr>
          <p:cNvSpPr txBox="1"/>
          <p:nvPr/>
        </p:nvSpPr>
        <p:spPr>
          <a:xfrm>
            <a:off x="9234774" y="4210294"/>
            <a:ext cx="2862294"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r"/>
            <a:r>
              <a:rPr lang="fr-FR" sz="2800" dirty="0">
                <a:solidFill>
                  <a:schemeClr val="bg1">
                    <a:lumMod val="50000"/>
                  </a:schemeClr>
                </a:solidFill>
              </a:rPr>
              <a:t>Impacts indirects</a:t>
            </a:r>
          </a:p>
        </p:txBody>
      </p:sp>
      <p:sp>
        <p:nvSpPr>
          <p:cNvPr id="9" name="ZoneTexte 8">
            <a:extLst>
              <a:ext uri="{FF2B5EF4-FFF2-40B4-BE49-F238E27FC236}">
                <a16:creationId xmlns:a16="http://schemas.microsoft.com/office/drawing/2014/main" id="{2518BE4A-0262-1546-93BC-CF4F0C4BDF7C}"/>
              </a:ext>
            </a:extLst>
          </p:cNvPr>
          <p:cNvSpPr txBox="1"/>
          <p:nvPr/>
        </p:nvSpPr>
        <p:spPr>
          <a:xfrm>
            <a:off x="2805186" y="5076075"/>
            <a:ext cx="6963223"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l"/>
            <a:r>
              <a:rPr lang="fr-FR" sz="3000" b="1" dirty="0">
                <a:solidFill>
                  <a:srgbClr val="BE002D"/>
                </a:solidFill>
              </a:rPr>
              <a:t>Baisse de la disponibilité potentielle</a:t>
            </a:r>
          </a:p>
          <a:p>
            <a:pPr algn="l"/>
            <a:r>
              <a:rPr lang="fr-FR" sz="3000" b="1" dirty="0">
                <a:solidFill>
                  <a:srgbClr val="BE002D"/>
                </a:solidFill>
              </a:rPr>
              <a:t>des ressources en Eau</a:t>
            </a:r>
          </a:p>
        </p:txBody>
      </p:sp>
      <p:cxnSp>
        <p:nvCxnSpPr>
          <p:cNvPr id="10" name="Connecteur droit 9">
            <a:extLst>
              <a:ext uri="{FF2B5EF4-FFF2-40B4-BE49-F238E27FC236}">
                <a16:creationId xmlns:a16="http://schemas.microsoft.com/office/drawing/2014/main" id="{609E7D6C-BB4A-8E41-B56D-011AEC05F0B9}"/>
              </a:ext>
            </a:extLst>
          </p:cNvPr>
          <p:cNvCxnSpPr>
            <a:cxnSpLocks/>
          </p:cNvCxnSpPr>
          <p:nvPr/>
        </p:nvCxnSpPr>
        <p:spPr>
          <a:xfrm>
            <a:off x="2559967" y="2568491"/>
            <a:ext cx="885197" cy="2659291"/>
          </a:xfrm>
          <a:prstGeom prst="line">
            <a:avLst/>
          </a:prstGeom>
          <a:ln w="76200">
            <a:solidFill>
              <a:srgbClr val="CE003C"/>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8378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7E981CD-9E7D-6243-AE5F-EFC9BD798573}"/>
              </a:ext>
            </a:extLst>
          </p:cNvPr>
          <p:cNvPicPr>
            <a:picLocks noChangeAspect="1"/>
          </p:cNvPicPr>
          <p:nvPr/>
        </p:nvPicPr>
        <p:blipFill>
          <a:blip r:embed="rId2"/>
          <a:stretch>
            <a:fillRect/>
          </a:stretch>
        </p:blipFill>
        <p:spPr>
          <a:xfrm>
            <a:off x="2107413" y="1339273"/>
            <a:ext cx="7736211" cy="5168940"/>
          </a:xfrm>
          <a:prstGeom prst="rect">
            <a:avLst/>
          </a:prstGeom>
        </p:spPr>
      </p:pic>
      <p:sp>
        <p:nvSpPr>
          <p:cNvPr id="5" name="Rectangle 4">
            <a:extLst>
              <a:ext uri="{FF2B5EF4-FFF2-40B4-BE49-F238E27FC236}">
                <a16:creationId xmlns:a16="http://schemas.microsoft.com/office/drawing/2014/main" id="{6DFEA22D-867E-0F47-816A-388CC337D530}"/>
              </a:ext>
            </a:extLst>
          </p:cNvPr>
          <p:cNvSpPr/>
          <p:nvPr/>
        </p:nvSpPr>
        <p:spPr>
          <a:xfrm>
            <a:off x="7196119" y="1250726"/>
            <a:ext cx="1988820" cy="692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1C6DBE76-3EEE-DD46-B490-FE394E84FC2E}"/>
              </a:ext>
            </a:extLst>
          </p:cNvPr>
          <p:cNvSpPr/>
          <p:nvPr/>
        </p:nvSpPr>
        <p:spPr>
          <a:xfrm>
            <a:off x="1893812" y="1376217"/>
            <a:ext cx="1440160" cy="419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F20D637B-370D-CB47-BF3F-1AF4B4D94DF9}"/>
              </a:ext>
            </a:extLst>
          </p:cNvPr>
          <p:cNvSpPr txBox="1"/>
          <p:nvPr/>
        </p:nvSpPr>
        <p:spPr>
          <a:xfrm>
            <a:off x="1657907" y="349787"/>
            <a:ext cx="8037479"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l"/>
            <a:r>
              <a:rPr lang="fr-FR" sz="3000" b="1" dirty="0"/>
              <a:t>Problématique HYDROCLIMARTIQUE &amp; CC	… Qualité des eaux</a:t>
            </a:r>
          </a:p>
        </p:txBody>
      </p:sp>
    </p:spTree>
    <p:extLst>
      <p:ext uri="{BB962C8B-B14F-4D97-AF65-F5344CB8AC3E}">
        <p14:creationId xmlns:p14="http://schemas.microsoft.com/office/powerpoint/2010/main" val="1288582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a:ext>
            </a:extLst>
          </a:blip>
          <a:srcRect l="30470"/>
          <a:stretch/>
        </p:blipFill>
        <p:spPr>
          <a:xfrm>
            <a:off x="1435588" y="3068961"/>
            <a:ext cx="8858806" cy="3412316"/>
          </a:xfrm>
          <a:prstGeom prst="rect">
            <a:avLst/>
          </a:prstGeom>
        </p:spPr>
      </p:pic>
      <p:pic>
        <p:nvPicPr>
          <p:cNvPr id="8" name="Image 7">
            <a:extLst>
              <a:ext uri="{FF2B5EF4-FFF2-40B4-BE49-F238E27FC236}">
                <a16:creationId xmlns:a16="http://schemas.microsoft.com/office/drawing/2014/main" id="{9E4DE323-4788-EA48-9F6E-992D072721D7}"/>
              </a:ext>
            </a:extLst>
          </p:cNvPr>
          <p:cNvPicPr>
            <a:picLocks noChangeAspect="1"/>
          </p:cNvPicPr>
          <p:nvPr/>
        </p:nvPicPr>
        <p:blipFill rotWithShape="1">
          <a:blip r:embed="rId2">
            <a:extLst>
              <a:ext uri="{28A0092B-C50C-407E-A947-70E740481C1C}">
                <a14:useLocalDpi xmlns:a14="http://schemas.microsoft.com/office/drawing/2010/main"/>
              </a:ext>
            </a:extLst>
          </a:blip>
          <a:srcRect t="33091" r="69530"/>
          <a:stretch/>
        </p:blipFill>
        <p:spPr>
          <a:xfrm>
            <a:off x="1320800" y="1635804"/>
            <a:ext cx="3941006" cy="2317734"/>
          </a:xfrm>
          <a:prstGeom prst="rect">
            <a:avLst/>
          </a:prstGeom>
        </p:spPr>
      </p:pic>
      <p:sp>
        <p:nvSpPr>
          <p:cNvPr id="9" name="ZoneTexte 8">
            <a:extLst>
              <a:ext uri="{FF2B5EF4-FFF2-40B4-BE49-F238E27FC236}">
                <a16:creationId xmlns:a16="http://schemas.microsoft.com/office/drawing/2014/main" id="{341BF55E-3E05-5B4E-AD44-CA3F24D15982}"/>
              </a:ext>
            </a:extLst>
          </p:cNvPr>
          <p:cNvSpPr txBox="1"/>
          <p:nvPr/>
        </p:nvSpPr>
        <p:spPr>
          <a:xfrm>
            <a:off x="1761273" y="376723"/>
            <a:ext cx="8207436"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l"/>
            <a:r>
              <a:rPr lang="fr-FR" sz="3000" b="1" dirty="0"/>
              <a:t>Disponibilité des Ressources en Eau</a:t>
            </a:r>
          </a:p>
          <a:p>
            <a:pPr algn="l"/>
            <a:r>
              <a:rPr lang="fr-FR" sz="3000" b="1" dirty="0"/>
              <a:t>	… Solutions</a:t>
            </a:r>
          </a:p>
        </p:txBody>
      </p:sp>
      <p:sp>
        <p:nvSpPr>
          <p:cNvPr id="4" name="Rectangle 3">
            <a:extLst>
              <a:ext uri="{FF2B5EF4-FFF2-40B4-BE49-F238E27FC236}">
                <a16:creationId xmlns:a16="http://schemas.microsoft.com/office/drawing/2014/main" id="{F79C804B-495C-3F42-A847-FD7A9CDB0F47}"/>
              </a:ext>
            </a:extLst>
          </p:cNvPr>
          <p:cNvSpPr/>
          <p:nvPr/>
        </p:nvSpPr>
        <p:spPr>
          <a:xfrm>
            <a:off x="5195392" y="2132856"/>
            <a:ext cx="288032"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692592A9-042C-9149-AA91-A9074B2F1DFD}"/>
              </a:ext>
            </a:extLst>
          </p:cNvPr>
          <p:cNvSpPr txBox="1"/>
          <p:nvPr/>
        </p:nvSpPr>
        <p:spPr>
          <a:xfrm>
            <a:off x="5339408" y="1722842"/>
            <a:ext cx="5094312"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l"/>
            <a:r>
              <a:rPr lang="fr-FR" sz="2400" b="1" dirty="0">
                <a:solidFill>
                  <a:schemeClr val="tx1"/>
                </a:solidFill>
              </a:rPr>
              <a:t>Partage des idées	</a:t>
            </a:r>
          </a:p>
          <a:p>
            <a:pPr algn="l"/>
            <a:r>
              <a:rPr lang="fr-FR" sz="2400" b="1" dirty="0">
                <a:solidFill>
                  <a:schemeClr val="tx1"/>
                </a:solidFill>
              </a:rPr>
              <a:t>Mixité des solutions</a:t>
            </a:r>
          </a:p>
        </p:txBody>
      </p:sp>
    </p:spTree>
    <p:extLst>
      <p:ext uri="{BB962C8B-B14F-4D97-AF65-F5344CB8AC3E}">
        <p14:creationId xmlns:p14="http://schemas.microsoft.com/office/powerpoint/2010/main" val="3722193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1741" y="1699491"/>
            <a:ext cx="9720219" cy="4821382"/>
          </a:xfrm>
          <a:prstGeom prst="rect">
            <a:avLst/>
          </a:prstGeom>
        </p:spPr>
      </p:pic>
      <p:sp>
        <p:nvSpPr>
          <p:cNvPr id="8" name="ZoneTexte 7">
            <a:extLst>
              <a:ext uri="{FF2B5EF4-FFF2-40B4-BE49-F238E27FC236}">
                <a16:creationId xmlns:a16="http://schemas.microsoft.com/office/drawing/2014/main" id="{7ECCF427-7037-4344-8E45-1873A55D8963}"/>
              </a:ext>
            </a:extLst>
          </p:cNvPr>
          <p:cNvSpPr txBox="1"/>
          <p:nvPr/>
        </p:nvSpPr>
        <p:spPr>
          <a:xfrm>
            <a:off x="1720544" y="337127"/>
            <a:ext cx="5139835"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l"/>
            <a:r>
              <a:rPr lang="fr-FR" sz="3000" b="1" dirty="0"/>
              <a:t>Disponibilité de l’Eau &amp; CC</a:t>
            </a:r>
          </a:p>
          <a:p>
            <a:pPr algn="l"/>
            <a:r>
              <a:rPr lang="fr-FR" sz="3000" b="1" dirty="0"/>
              <a:t>	… Solutions</a:t>
            </a:r>
          </a:p>
        </p:txBody>
      </p:sp>
    </p:spTree>
    <p:extLst>
      <p:ext uri="{BB962C8B-B14F-4D97-AF65-F5344CB8AC3E}">
        <p14:creationId xmlns:p14="http://schemas.microsoft.com/office/powerpoint/2010/main" val="464495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extLst>
              <a:ext uri="{28A0092B-C50C-407E-A947-70E740481C1C}">
                <a14:useLocalDpi xmlns:a14="http://schemas.microsoft.com/office/drawing/2010/main"/>
              </a:ext>
            </a:extLst>
          </a:blip>
          <a:srcRect r="70919"/>
          <a:stretch/>
        </p:blipFill>
        <p:spPr>
          <a:xfrm>
            <a:off x="1061742" y="1699491"/>
            <a:ext cx="2826768" cy="4821382"/>
          </a:xfrm>
          <a:prstGeom prst="rect">
            <a:avLst/>
          </a:prstGeom>
        </p:spPr>
      </p:pic>
      <p:sp>
        <p:nvSpPr>
          <p:cNvPr id="8" name="ZoneTexte 7">
            <a:extLst>
              <a:ext uri="{FF2B5EF4-FFF2-40B4-BE49-F238E27FC236}">
                <a16:creationId xmlns:a16="http://schemas.microsoft.com/office/drawing/2014/main" id="{7ECCF427-7037-4344-8E45-1873A55D8963}"/>
              </a:ext>
            </a:extLst>
          </p:cNvPr>
          <p:cNvSpPr txBox="1"/>
          <p:nvPr/>
        </p:nvSpPr>
        <p:spPr>
          <a:xfrm>
            <a:off x="1720544" y="337127"/>
            <a:ext cx="5139835"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l"/>
            <a:r>
              <a:rPr lang="fr-FR" sz="3000" b="1" dirty="0"/>
              <a:t>Disponibilité de l’Eau &amp; CC</a:t>
            </a:r>
          </a:p>
          <a:p>
            <a:pPr algn="l"/>
            <a:r>
              <a:rPr lang="fr-FR" sz="3000" b="1" dirty="0"/>
              <a:t>	… Solutions basées</a:t>
            </a:r>
          </a:p>
        </p:txBody>
      </p:sp>
      <p:sp>
        <p:nvSpPr>
          <p:cNvPr id="5" name="ZoneTexte 4">
            <a:extLst>
              <a:ext uri="{FF2B5EF4-FFF2-40B4-BE49-F238E27FC236}">
                <a16:creationId xmlns:a16="http://schemas.microsoft.com/office/drawing/2014/main" id="{E5A6745B-F083-3A42-888C-71B349170EE7}"/>
              </a:ext>
            </a:extLst>
          </p:cNvPr>
          <p:cNvSpPr txBox="1"/>
          <p:nvPr/>
        </p:nvSpPr>
        <p:spPr>
          <a:xfrm>
            <a:off x="4405745" y="2093114"/>
            <a:ext cx="7259782"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l"/>
            <a:r>
              <a:rPr lang="fr-FR" sz="3000" b="1" dirty="0"/>
              <a:t>… la nature ;</a:t>
            </a:r>
          </a:p>
          <a:p>
            <a:pPr algn="l"/>
            <a:r>
              <a:rPr lang="fr-FR" sz="3000" b="1" dirty="0"/>
              <a:t>… l’ingénierie environnementale ;</a:t>
            </a:r>
          </a:p>
          <a:p>
            <a:pPr algn="l"/>
            <a:r>
              <a:rPr lang="fr-FR" sz="3000" b="1" dirty="0"/>
              <a:t>… le ralentissement de la partie continentale du grand cycle de l’eau ;</a:t>
            </a:r>
          </a:p>
          <a:p>
            <a:pPr algn="l"/>
            <a:r>
              <a:rPr lang="fr-FR" sz="3000" b="1" dirty="0"/>
              <a:t>…</a:t>
            </a:r>
          </a:p>
        </p:txBody>
      </p:sp>
    </p:spTree>
    <p:extLst>
      <p:ext uri="{BB962C8B-B14F-4D97-AF65-F5344CB8AC3E}">
        <p14:creationId xmlns:p14="http://schemas.microsoft.com/office/powerpoint/2010/main" val="3546014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020431" y="920781"/>
            <a:ext cx="3368689" cy="4305025"/>
          </a:xfrm>
          <a:prstGeom prst="rect">
            <a:avLst/>
          </a:prstGeom>
          <a:noFill/>
        </p:spPr>
        <p:txBody>
          <a:bodyPr wrap="square" rtlCol="0">
            <a:spAutoFit/>
          </a:bodyPr>
          <a:lstStyle/>
          <a:p>
            <a:pPr marL="285750" indent="-285750">
              <a:lnSpc>
                <a:spcPts val="2500"/>
              </a:lnSpc>
              <a:spcBef>
                <a:spcPts val="600"/>
              </a:spcBef>
              <a:buBlip>
                <a:blip r:embed="rId3"/>
              </a:buBlip>
            </a:pPr>
            <a:r>
              <a:rPr lang="fr-FR" sz="2000" dirty="0">
                <a:solidFill>
                  <a:srgbClr val="303030"/>
                </a:solidFill>
                <a:cs typeface="Arial"/>
              </a:rPr>
              <a:t>Territoires urbains = 67 % de la production des émissions de CO</a:t>
            </a:r>
            <a:r>
              <a:rPr lang="fr-FR" sz="2000" baseline="-25000" dirty="0">
                <a:solidFill>
                  <a:srgbClr val="303030"/>
                </a:solidFill>
                <a:cs typeface="Arial"/>
              </a:rPr>
              <a:t>2</a:t>
            </a:r>
          </a:p>
          <a:p>
            <a:pPr marL="742950" lvl="1" indent="-285750">
              <a:lnSpc>
                <a:spcPts val="2500"/>
              </a:lnSpc>
              <a:spcBef>
                <a:spcPts val="600"/>
              </a:spcBef>
              <a:buBlip>
                <a:blip r:embed="rId3"/>
              </a:buBlip>
            </a:pPr>
            <a:r>
              <a:rPr lang="fr-FR" dirty="0">
                <a:solidFill>
                  <a:srgbClr val="303030"/>
                </a:solidFill>
                <a:cs typeface="Arial"/>
              </a:rPr>
              <a:t>Atténuation &amp; adaptation </a:t>
            </a:r>
            <a:endParaRPr lang="fr-FR" dirty="0">
              <a:solidFill>
                <a:srgbClr val="303030"/>
              </a:solidFill>
              <a:ea typeface="Arial" charset="0"/>
              <a:cs typeface="Arial"/>
            </a:endParaRPr>
          </a:p>
          <a:p>
            <a:pPr marL="285750" indent="-285750">
              <a:lnSpc>
                <a:spcPts val="2500"/>
              </a:lnSpc>
              <a:spcBef>
                <a:spcPts val="600"/>
              </a:spcBef>
              <a:buBlip>
                <a:blip r:embed="rId3"/>
              </a:buBlip>
            </a:pPr>
            <a:r>
              <a:rPr lang="fr-FR" sz="2000" dirty="0">
                <a:solidFill>
                  <a:srgbClr val="303030"/>
                </a:solidFill>
                <a:ea typeface="Arial" charset="0"/>
                <a:cs typeface="Arial" charset="0"/>
              </a:rPr>
              <a:t>Des risques amplifiés pour certaines villes de NA</a:t>
            </a:r>
            <a:endParaRPr lang="fr-FR" sz="2000" baseline="30000" dirty="0">
              <a:solidFill>
                <a:srgbClr val="303030"/>
              </a:solidFill>
              <a:ea typeface="Arial" charset="0"/>
              <a:cs typeface="Arial" charset="0"/>
            </a:endParaRPr>
          </a:p>
          <a:p>
            <a:pPr marL="742950" lvl="2" indent="-285750">
              <a:lnSpc>
                <a:spcPts val="2500"/>
              </a:lnSpc>
              <a:spcBef>
                <a:spcPts val="600"/>
              </a:spcBef>
              <a:buBlip>
                <a:blip r:embed="rId3"/>
              </a:buBlip>
            </a:pPr>
            <a:r>
              <a:rPr lang="fr-FR" dirty="0">
                <a:solidFill>
                  <a:srgbClr val="303030"/>
                </a:solidFill>
                <a:ea typeface="Arial" charset="0"/>
                <a:cs typeface="Arial" charset="0"/>
              </a:rPr>
              <a:t>Inondation/submersion Îlots de chaleur urbains en période de canicule</a:t>
            </a:r>
            <a:r>
              <a:rPr lang="fr-FR" baseline="30000" dirty="0">
                <a:solidFill>
                  <a:srgbClr val="303030"/>
                </a:solidFill>
                <a:ea typeface="Arial" charset="0"/>
                <a:cs typeface="Arial" charset="0"/>
              </a:rPr>
              <a:t> 1</a:t>
            </a:r>
            <a:endParaRPr lang="fr-FR" dirty="0">
              <a:solidFill>
                <a:srgbClr val="303030"/>
              </a:solidFill>
              <a:ea typeface="Arial" charset="0"/>
              <a:cs typeface="Arial" charset="0"/>
            </a:endParaRPr>
          </a:p>
          <a:p>
            <a:pPr marL="742950" lvl="2" indent="-285750">
              <a:lnSpc>
                <a:spcPts val="2500"/>
              </a:lnSpc>
              <a:spcBef>
                <a:spcPts val="600"/>
              </a:spcBef>
              <a:buBlip>
                <a:blip r:embed="rId3"/>
              </a:buBlip>
            </a:pPr>
            <a:r>
              <a:rPr lang="fr-FR" dirty="0">
                <a:solidFill>
                  <a:srgbClr val="303030"/>
                </a:solidFill>
                <a:ea typeface="Arial" charset="0"/>
                <a:cs typeface="Arial" charset="0"/>
              </a:rPr>
              <a:t>Fragilité des réseaux /extrêmes</a:t>
            </a:r>
          </a:p>
          <a:p>
            <a:pPr marL="742950" lvl="2" indent="-285750">
              <a:lnSpc>
                <a:spcPts val="2500"/>
              </a:lnSpc>
              <a:spcBef>
                <a:spcPts val="600"/>
              </a:spcBef>
              <a:buBlip>
                <a:blip r:embed="rId3"/>
              </a:buBlip>
            </a:pPr>
            <a:r>
              <a:rPr lang="fr-FR" dirty="0">
                <a:solidFill>
                  <a:srgbClr val="303030"/>
                </a:solidFill>
                <a:ea typeface="Arial" charset="0"/>
                <a:cs typeface="Arial" charset="0"/>
              </a:rPr>
              <a:t>fourniture en eau potabl</a:t>
            </a:r>
            <a:r>
              <a:rPr lang="fr-FR" sz="1600" dirty="0">
                <a:solidFill>
                  <a:srgbClr val="303030"/>
                </a:solidFill>
                <a:ea typeface="Arial" charset="0"/>
                <a:cs typeface="Arial" charset="0"/>
              </a:rPr>
              <a:t>e </a:t>
            </a:r>
          </a:p>
        </p:txBody>
      </p:sp>
      <p:sp>
        <p:nvSpPr>
          <p:cNvPr id="2" name="Titre 1"/>
          <p:cNvSpPr>
            <a:spLocks noGrp="1"/>
          </p:cNvSpPr>
          <p:nvPr>
            <p:ph type="title"/>
          </p:nvPr>
        </p:nvSpPr>
        <p:spPr>
          <a:xfrm>
            <a:off x="1883644" y="191049"/>
            <a:ext cx="8350273" cy="640567"/>
          </a:xfrm>
        </p:spPr>
        <p:txBody>
          <a:bodyPr vert="horz" lIns="91440" tIns="360000" rIns="91440" bIns="45720" rtlCol="0" anchor="ctr">
            <a:normAutofit fontScale="90000"/>
          </a:bodyPr>
          <a:lstStyle/>
          <a:p>
            <a:pPr algn="ctr">
              <a:lnSpc>
                <a:spcPts val="1920"/>
              </a:lnSpc>
              <a:spcBef>
                <a:spcPts val="0"/>
              </a:spcBef>
              <a:spcAft>
                <a:spcPts val="600"/>
              </a:spcAft>
            </a:pPr>
            <a:r>
              <a:rPr lang="fr-FR" sz="3600" b="1" dirty="0">
                <a:solidFill>
                  <a:srgbClr val="3B9D92"/>
                </a:solidFill>
                <a:latin typeface="Arial"/>
                <a:cs typeface="Arial"/>
              </a:rPr>
              <a:t>Territoires urbains très concernés</a:t>
            </a:r>
          </a:p>
        </p:txBody>
      </p:sp>
      <p:pic>
        <p:nvPicPr>
          <p:cNvPr id="7" name="Image 6" descr="ilots de chaleur agen zoom">
            <a:extLst>
              <a:ext uri="{FF2B5EF4-FFF2-40B4-BE49-F238E27FC236}">
                <a16:creationId xmlns:a16="http://schemas.microsoft.com/office/drawing/2014/main" id="{85F85508-6D39-4049-B8B7-A3F8049ACE8F}"/>
              </a:ext>
            </a:extLst>
          </p:cNvPr>
          <p:cNvPicPr/>
          <p:nvPr/>
        </p:nvPicPr>
        <p:blipFill>
          <a:blip r:embed="rId4"/>
          <a:srcRect/>
          <a:stretch>
            <a:fillRect/>
          </a:stretch>
        </p:blipFill>
        <p:spPr bwMode="auto">
          <a:xfrm>
            <a:off x="8523268" y="3869513"/>
            <a:ext cx="3154926" cy="2622549"/>
          </a:xfrm>
          <a:prstGeom prst="rect">
            <a:avLst/>
          </a:prstGeom>
          <a:noFill/>
          <a:ln w="9525">
            <a:noFill/>
            <a:miter lim="800000"/>
            <a:headEnd/>
            <a:tailEnd/>
          </a:ln>
        </p:spPr>
      </p:pic>
      <p:pic>
        <p:nvPicPr>
          <p:cNvPr id="22" name="Image 5" descr="ilots de chaleurs sur bordeaux et sa metropole2">
            <a:extLst>
              <a:ext uri="{FF2B5EF4-FFF2-40B4-BE49-F238E27FC236}">
                <a16:creationId xmlns:a16="http://schemas.microsoft.com/office/drawing/2014/main" id="{2E07659B-8F30-964A-9D08-DFA6A3B67A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191" y="976089"/>
            <a:ext cx="3828792" cy="2893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228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4E0A4B51-316F-AB45-94E8-20682CE23218}"/>
              </a:ext>
            </a:extLst>
          </p:cNvPr>
          <p:cNvPicPr>
            <a:picLocks noChangeAspect="1"/>
          </p:cNvPicPr>
          <p:nvPr/>
        </p:nvPicPr>
        <p:blipFill rotWithShape="1">
          <a:blip r:embed="rId3">
            <a:alphaModFix/>
          </a:blip>
          <a:srcRect l="2677" r="10941" b="-1"/>
          <a:stretch/>
        </p:blipFill>
        <p:spPr>
          <a:xfrm>
            <a:off x="6083786" y="-168318"/>
            <a:ext cx="6261330" cy="3932313"/>
          </a:xfrm>
          <a:prstGeom prst="rect">
            <a:avLst/>
          </a:prstGeom>
          <a:effectLst>
            <a:softEdge rad="533400"/>
          </a:effectLst>
        </p:spPr>
      </p:pic>
      <p:pic>
        <p:nvPicPr>
          <p:cNvPr id="6" name="Image 5">
            <a:extLst>
              <a:ext uri="{FF2B5EF4-FFF2-40B4-BE49-F238E27FC236}">
                <a16:creationId xmlns:a16="http://schemas.microsoft.com/office/drawing/2014/main" id="{BD62A437-6D71-6E4B-AF3C-B8F9F5A41B2B}"/>
              </a:ext>
            </a:extLst>
          </p:cNvPr>
          <p:cNvPicPr>
            <a:picLocks noChangeAspect="1"/>
          </p:cNvPicPr>
          <p:nvPr/>
        </p:nvPicPr>
        <p:blipFill rotWithShape="1">
          <a:blip r:embed="rId4"/>
          <a:srcRect l="12501" r="13204"/>
          <a:stretch/>
        </p:blipFill>
        <p:spPr>
          <a:xfrm>
            <a:off x="6089904" y="2487168"/>
            <a:ext cx="6263640" cy="4215384"/>
          </a:xfrm>
          <a:prstGeom prst="rect">
            <a:avLst/>
          </a:prstGeom>
          <a:effectLst>
            <a:softEdge rad="533400"/>
          </a:effectLst>
        </p:spPr>
      </p:pic>
      <p:pic>
        <p:nvPicPr>
          <p:cNvPr id="20" name="Picture 19">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EF636280-42E7-AA4F-9FD0-E27620A11521}"/>
              </a:ext>
            </a:extLst>
          </p:cNvPr>
          <p:cNvSpPr>
            <a:spLocks noGrp="1"/>
          </p:cNvSpPr>
          <p:nvPr>
            <p:ph type="title"/>
          </p:nvPr>
        </p:nvSpPr>
        <p:spPr>
          <a:xfrm>
            <a:off x="804998" y="348279"/>
            <a:ext cx="4670892" cy="839390"/>
          </a:xfrm>
        </p:spPr>
        <p:txBody>
          <a:bodyPr>
            <a:normAutofit/>
          </a:bodyPr>
          <a:lstStyle/>
          <a:p>
            <a:pPr algn="ctr">
              <a:lnSpc>
                <a:spcPts val="1920"/>
              </a:lnSpc>
              <a:spcBef>
                <a:spcPts val="0"/>
              </a:spcBef>
              <a:spcAft>
                <a:spcPts val="600"/>
              </a:spcAft>
            </a:pPr>
            <a:r>
              <a:rPr lang="fr-FR" sz="3200" b="1" dirty="0">
                <a:solidFill>
                  <a:srgbClr val="3B9D92"/>
                </a:solidFill>
                <a:latin typeface="Arial"/>
                <a:cs typeface="Arial"/>
              </a:rPr>
              <a:t>L’enjeu des mobilités</a:t>
            </a:r>
          </a:p>
        </p:txBody>
      </p:sp>
      <p:sp>
        <p:nvSpPr>
          <p:cNvPr id="3" name="Espace réservé du contenu 2">
            <a:extLst>
              <a:ext uri="{FF2B5EF4-FFF2-40B4-BE49-F238E27FC236}">
                <a16:creationId xmlns:a16="http://schemas.microsoft.com/office/drawing/2014/main" id="{53F3D670-6810-7948-ABBD-83CFDF1F81A8}"/>
              </a:ext>
            </a:extLst>
          </p:cNvPr>
          <p:cNvSpPr>
            <a:spLocks noGrp="1"/>
          </p:cNvSpPr>
          <p:nvPr>
            <p:ph idx="1"/>
          </p:nvPr>
        </p:nvSpPr>
        <p:spPr>
          <a:xfrm>
            <a:off x="420414" y="1187669"/>
            <a:ext cx="5510255" cy="5063494"/>
          </a:xfrm>
        </p:spPr>
        <p:txBody>
          <a:bodyPr anchor="ctr">
            <a:normAutofit lnSpcReduction="10000"/>
          </a:bodyPr>
          <a:lstStyle/>
          <a:p>
            <a:pPr>
              <a:spcBef>
                <a:spcPts val="600"/>
              </a:spcBef>
              <a:spcAft>
                <a:spcPts val="600"/>
              </a:spcAft>
            </a:pPr>
            <a:r>
              <a:rPr lang="fr-FR" sz="1800" dirty="0">
                <a:solidFill>
                  <a:srgbClr val="000000"/>
                </a:solidFill>
              </a:rPr>
              <a:t>Transport (personnes et marchandises) part ⇧  en France des émissions de GES (28%) et du CO</a:t>
            </a:r>
            <a:r>
              <a:rPr lang="fr-FR" sz="1800" baseline="-25000" dirty="0">
                <a:solidFill>
                  <a:srgbClr val="000000"/>
                </a:solidFill>
              </a:rPr>
              <a:t>2 </a:t>
            </a:r>
            <a:r>
              <a:rPr lang="fr-FR" sz="1800" dirty="0">
                <a:solidFill>
                  <a:srgbClr val="000000"/>
                </a:solidFill>
              </a:rPr>
              <a:t>(32%) =&gt; 38% en Ex-Aquitaine</a:t>
            </a:r>
            <a:endParaRPr lang="fr-FR" sz="1800" baseline="30000" dirty="0">
              <a:solidFill>
                <a:srgbClr val="000000"/>
              </a:solidFill>
            </a:endParaRPr>
          </a:p>
          <a:p>
            <a:pPr>
              <a:spcBef>
                <a:spcPts val="600"/>
              </a:spcBef>
              <a:spcAft>
                <a:spcPts val="600"/>
              </a:spcAft>
            </a:pPr>
            <a:r>
              <a:rPr lang="fr-FR" sz="1800" dirty="0">
                <a:solidFill>
                  <a:srgbClr val="000000"/>
                </a:solidFill>
              </a:rPr>
              <a:t>+ de 50% des émissions de GES des transports imputables aux seules voitures particulières</a:t>
            </a:r>
          </a:p>
          <a:p>
            <a:pPr>
              <a:spcBef>
                <a:spcPts val="600"/>
              </a:spcBef>
              <a:spcAft>
                <a:spcPts val="600"/>
              </a:spcAft>
            </a:pPr>
            <a:r>
              <a:rPr lang="fr-FR" sz="1800" dirty="0">
                <a:solidFill>
                  <a:srgbClr val="000000"/>
                </a:solidFill>
              </a:rPr>
              <a:t>saturation et usure des équipements routiers, émissions de GES et pollutions atmosphériques (48 000 morts par an</a:t>
            </a:r>
          </a:p>
          <a:p>
            <a:pPr>
              <a:spcBef>
                <a:spcPts val="600"/>
              </a:spcBef>
              <a:spcAft>
                <a:spcPts val="600"/>
              </a:spcAft>
            </a:pPr>
            <a:r>
              <a:rPr lang="fr-FR" sz="1800" dirty="0">
                <a:solidFill>
                  <a:srgbClr val="000000"/>
                </a:solidFill>
              </a:rPr>
              <a:t>De 2001 à 2016, le nombre de véhicules a crû de 13,6% =&gt; encombrement croissant des voies</a:t>
            </a:r>
          </a:p>
          <a:p>
            <a:pPr>
              <a:spcBef>
                <a:spcPts val="600"/>
              </a:spcBef>
              <a:spcAft>
                <a:spcPts val="600"/>
              </a:spcAft>
            </a:pPr>
            <a:r>
              <a:rPr lang="fr-FR" sz="1800" dirty="0">
                <a:solidFill>
                  <a:srgbClr val="000000"/>
                </a:solidFill>
              </a:rPr>
              <a:t>Bouchons coûtent  + de 17 milliards € /an à la France 27 en 2030</a:t>
            </a:r>
          </a:p>
          <a:p>
            <a:pPr>
              <a:spcBef>
                <a:spcPts val="600"/>
              </a:spcBef>
              <a:spcAft>
                <a:spcPts val="600"/>
              </a:spcAft>
            </a:pPr>
            <a:r>
              <a:rPr lang="fr-FR" sz="1800" dirty="0">
                <a:solidFill>
                  <a:srgbClr val="000000"/>
                </a:solidFill>
              </a:rPr>
              <a:t>Déplacements domicile-travail mais aussi courses =&gt; urbanisme commercial des dernières décennies</a:t>
            </a:r>
          </a:p>
          <a:p>
            <a:pPr>
              <a:spcBef>
                <a:spcPts val="600"/>
              </a:spcBef>
              <a:spcAft>
                <a:spcPts val="600"/>
              </a:spcAft>
            </a:pPr>
            <a:r>
              <a:rPr lang="fr-FR" sz="1800" dirty="0">
                <a:solidFill>
                  <a:srgbClr val="000000"/>
                </a:solidFill>
              </a:rPr>
              <a:t>Même en milieu rural, plus 1/3 trajets automobiles &lt;- 5km =&gt; utiliser d’autres modes (marche, vélo, vélo/scooter électrique)</a:t>
            </a:r>
          </a:p>
        </p:txBody>
      </p:sp>
    </p:spTree>
    <p:extLst>
      <p:ext uri="{BB962C8B-B14F-4D97-AF65-F5344CB8AC3E}">
        <p14:creationId xmlns:p14="http://schemas.microsoft.com/office/powerpoint/2010/main" val="2331580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E5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95DE6C6-2B1D-EA44-B1ED-68CAF860DAD8}"/>
              </a:ext>
            </a:extLst>
          </p:cNvPr>
          <p:cNvSpPr>
            <a:spLocks noGrp="1"/>
          </p:cNvSpPr>
          <p:nvPr>
            <p:ph type="title"/>
          </p:nvPr>
        </p:nvSpPr>
        <p:spPr>
          <a:xfrm>
            <a:off x="525517" y="1839311"/>
            <a:ext cx="2995449" cy="3069020"/>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lnSpc>
                <a:spcPts val="3260"/>
              </a:lnSpc>
            </a:pPr>
            <a:r>
              <a:rPr lang="fr-FR" sz="2600" kern="1200" cap="all" dirty="0">
                <a:solidFill>
                  <a:srgbClr val="FFFFFF"/>
                </a:solidFill>
                <a:latin typeface="+mj-lt"/>
                <a:ea typeface="+mj-ea"/>
                <a:cs typeface="+mj-cs"/>
              </a:rPr>
              <a:t>Pas seulement une question de motorisation</a:t>
            </a:r>
          </a:p>
        </p:txBody>
      </p:sp>
      <p:pic>
        <p:nvPicPr>
          <p:cNvPr id="4" name="Image 3">
            <a:extLst>
              <a:ext uri="{FF2B5EF4-FFF2-40B4-BE49-F238E27FC236}">
                <a16:creationId xmlns:a16="http://schemas.microsoft.com/office/drawing/2014/main" id="{5CB2F2FB-7745-7B47-A775-4C56EA7BDA86}"/>
              </a:ext>
            </a:extLst>
          </p:cNvPr>
          <p:cNvPicPr>
            <a:picLocks noChangeAspect="1"/>
          </p:cNvPicPr>
          <p:nvPr/>
        </p:nvPicPr>
        <p:blipFill>
          <a:blip r:embed="rId3"/>
          <a:stretch>
            <a:fillRect/>
          </a:stretch>
        </p:blipFill>
        <p:spPr>
          <a:xfrm>
            <a:off x="3860800" y="1140179"/>
            <a:ext cx="7691120" cy="3976354"/>
          </a:xfrm>
          <a:prstGeom prst="rect">
            <a:avLst/>
          </a:prstGeom>
        </p:spPr>
      </p:pic>
      <p:sp>
        <p:nvSpPr>
          <p:cNvPr id="5" name="ZoneTexte 4">
            <a:extLst>
              <a:ext uri="{FF2B5EF4-FFF2-40B4-BE49-F238E27FC236}">
                <a16:creationId xmlns:a16="http://schemas.microsoft.com/office/drawing/2014/main" id="{2ABB5E3E-4E0A-6149-95C8-2F969688A460}"/>
              </a:ext>
            </a:extLst>
          </p:cNvPr>
          <p:cNvSpPr txBox="1"/>
          <p:nvPr/>
        </p:nvSpPr>
        <p:spPr>
          <a:xfrm>
            <a:off x="2968978" y="5723467"/>
            <a:ext cx="8895644" cy="364843"/>
          </a:xfrm>
          <a:prstGeom prst="rect">
            <a:avLst/>
          </a:prstGeom>
          <a:noFill/>
        </p:spPr>
        <p:txBody>
          <a:bodyPr wrap="square" rtlCol="0">
            <a:spAutoFit/>
          </a:bodyPr>
          <a:lstStyle/>
          <a:p>
            <a:pPr>
              <a:lnSpc>
                <a:spcPts val="2160"/>
              </a:lnSpc>
              <a:spcBef>
                <a:spcPts val="600"/>
              </a:spcBef>
              <a:spcAft>
                <a:spcPts val="600"/>
              </a:spcAft>
            </a:pPr>
            <a:r>
              <a:rPr lang="fr-FR" dirty="0">
                <a:solidFill>
                  <a:srgbClr val="002060"/>
                </a:solidFill>
              </a:rPr>
              <a:t>Résistances d’ordre autant psychologique que pratique et financier </a:t>
            </a:r>
            <a:r>
              <a:rPr lang="fr-FR" baseline="30000" dirty="0">
                <a:solidFill>
                  <a:srgbClr val="002060"/>
                </a:solidFill>
              </a:rPr>
              <a:t>1</a:t>
            </a:r>
          </a:p>
        </p:txBody>
      </p:sp>
    </p:spTree>
    <p:extLst>
      <p:ext uri="{BB962C8B-B14F-4D97-AF65-F5344CB8AC3E}">
        <p14:creationId xmlns:p14="http://schemas.microsoft.com/office/powerpoint/2010/main" val="3363739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CF92D290-32A9-6C44-AF59-1BA656EFFCB9}"/>
              </a:ext>
            </a:extLst>
          </p:cNvPr>
          <p:cNvPicPr>
            <a:picLocks noChangeAspect="1"/>
          </p:cNvPicPr>
          <p:nvPr/>
        </p:nvPicPr>
        <p:blipFill rotWithShape="1">
          <a:blip r:embed="rId3"/>
          <a:srcRect t="13807" r="2" b="20550"/>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7" name="Image 6" descr="Une image contenant extérieur, bâtiment, pont, assis&#10;&#10;Description générée automatiquement">
            <a:extLst>
              <a:ext uri="{FF2B5EF4-FFF2-40B4-BE49-F238E27FC236}">
                <a16:creationId xmlns:a16="http://schemas.microsoft.com/office/drawing/2014/main" id="{A60F072A-026A-7645-8F15-89B19D725188}"/>
              </a:ext>
            </a:extLst>
          </p:cNvPr>
          <p:cNvPicPr>
            <a:picLocks noChangeAspect="1"/>
          </p:cNvPicPr>
          <p:nvPr/>
        </p:nvPicPr>
        <p:blipFill rotWithShape="1">
          <a:blip r:embed="rId4"/>
          <a:srcRect t="16037" r="-2" b="16379"/>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20"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FE7AE5B4-8BAA-A341-8CE4-483353F28F78}"/>
              </a:ext>
            </a:extLst>
          </p:cNvPr>
          <p:cNvSpPr>
            <a:spLocks noGrp="1"/>
          </p:cNvSpPr>
          <p:nvPr>
            <p:ph type="title"/>
          </p:nvPr>
        </p:nvSpPr>
        <p:spPr>
          <a:xfrm>
            <a:off x="838200" y="365125"/>
            <a:ext cx="10515600" cy="1325563"/>
          </a:xfrm>
        </p:spPr>
        <p:txBody>
          <a:bodyPr>
            <a:normAutofit/>
          </a:bodyPr>
          <a:lstStyle/>
          <a:p>
            <a:pPr algn="ctr">
              <a:lnSpc>
                <a:spcPts val="1920"/>
              </a:lnSpc>
              <a:spcBef>
                <a:spcPts val="0"/>
              </a:spcBef>
              <a:spcAft>
                <a:spcPts val="600"/>
              </a:spcAft>
            </a:pPr>
            <a:r>
              <a:rPr lang="fr-FR" sz="3200" b="1" dirty="0">
                <a:solidFill>
                  <a:srgbClr val="3B9D92"/>
                </a:solidFill>
                <a:latin typeface="Arial"/>
                <a:cs typeface="Arial"/>
              </a:rPr>
              <a:t>Sortir du tout automobile</a:t>
            </a:r>
          </a:p>
        </p:txBody>
      </p:sp>
      <p:sp>
        <p:nvSpPr>
          <p:cNvPr id="3" name="Espace réservé du contenu 2">
            <a:extLst>
              <a:ext uri="{FF2B5EF4-FFF2-40B4-BE49-F238E27FC236}">
                <a16:creationId xmlns:a16="http://schemas.microsoft.com/office/drawing/2014/main" id="{9DE6769F-0076-EA45-8EC6-99FDFD1F86EA}"/>
              </a:ext>
            </a:extLst>
          </p:cNvPr>
          <p:cNvSpPr>
            <a:spLocks noGrp="1"/>
          </p:cNvSpPr>
          <p:nvPr>
            <p:ph idx="1"/>
          </p:nvPr>
        </p:nvSpPr>
        <p:spPr>
          <a:xfrm>
            <a:off x="838200" y="2015406"/>
            <a:ext cx="5097779" cy="4065986"/>
          </a:xfrm>
        </p:spPr>
        <p:txBody>
          <a:bodyPr anchor="t">
            <a:normAutofit/>
          </a:bodyPr>
          <a:lstStyle/>
          <a:p>
            <a:pPr marL="285750">
              <a:spcBef>
                <a:spcPts val="600"/>
              </a:spcBef>
              <a:spcAft>
                <a:spcPts val="600"/>
              </a:spcAft>
            </a:pPr>
            <a:r>
              <a:rPr lang="fr-FR" sz="1400"/>
              <a:t>Mobilités douces (marche, bicyclette) et transport collectif pour réduire la part modale de l’auto à 30% ou moins</a:t>
            </a:r>
            <a:endParaRPr lang="fr-FR" sz="1400" baseline="30000"/>
          </a:p>
          <a:p>
            <a:pPr lvl="1">
              <a:spcAft>
                <a:spcPts val="600"/>
              </a:spcAft>
            </a:pPr>
            <a:r>
              <a:rPr lang="fr-FR" sz="1400"/>
              <a:t>Co-bénéfices nombreux : ↘︎ de la pollution atmosphérique, temps et espace reconquis</a:t>
            </a:r>
          </a:p>
          <a:p>
            <a:pPr lvl="1">
              <a:spcAft>
                <a:spcPts val="600"/>
              </a:spcAft>
            </a:pPr>
            <a:r>
              <a:rPr lang="fr-FR" sz="1400"/>
              <a:t>Il faut aussi réduire la place laissée à l’automobile dans l’espace urbain</a:t>
            </a:r>
          </a:p>
          <a:p>
            <a:pPr>
              <a:spcBef>
                <a:spcPts val="600"/>
              </a:spcBef>
              <a:spcAft>
                <a:spcPts val="600"/>
              </a:spcAft>
            </a:pPr>
            <a:r>
              <a:rPr lang="fr-FR" sz="1400"/>
              <a:t>Se méfier des « solutions miracles » type voiture électrique (autres problèmes)</a:t>
            </a:r>
          </a:p>
          <a:p>
            <a:pPr>
              <a:spcBef>
                <a:spcPts val="600"/>
              </a:spcBef>
              <a:spcAft>
                <a:spcPts val="600"/>
              </a:spcAft>
            </a:pPr>
            <a:r>
              <a:rPr lang="fr-FR" sz="1400"/>
              <a:t>et des fuites en avant…</a:t>
            </a:r>
          </a:p>
          <a:p>
            <a:pPr lvl="1">
              <a:spcBef>
                <a:spcPts val="600"/>
              </a:spcBef>
              <a:spcAft>
                <a:spcPts val="600"/>
              </a:spcAft>
            </a:pPr>
            <a:r>
              <a:rPr lang="fr-FR" sz="1400"/>
              <a:t>Grand contournement autoroutier de Bordeaux, rocades, routes nouvelles</a:t>
            </a:r>
          </a:p>
          <a:p>
            <a:pPr>
              <a:spcBef>
                <a:spcPts val="600"/>
              </a:spcBef>
              <a:spcAft>
                <a:spcPts val="600"/>
              </a:spcAft>
            </a:pPr>
            <a:r>
              <a:rPr lang="fr-FR" sz="1400"/>
              <a:t>Question de courage politique et de pédagogie</a:t>
            </a:r>
          </a:p>
          <a:p>
            <a:pPr lvl="1">
              <a:spcBef>
                <a:spcPts val="600"/>
              </a:spcBef>
              <a:spcAft>
                <a:spcPts val="600"/>
              </a:spcAft>
            </a:pPr>
            <a:r>
              <a:rPr lang="fr-FR" sz="1400"/>
              <a:t>Ex:, stationnement payant, réduction de la vitesse (Pays Bas) (zones faibles émissions)</a:t>
            </a:r>
            <a:endParaRPr lang="fr-FR" sz="1400" baseline="30000"/>
          </a:p>
        </p:txBody>
      </p:sp>
    </p:spTree>
    <p:extLst>
      <p:ext uri="{BB962C8B-B14F-4D97-AF65-F5344CB8AC3E}">
        <p14:creationId xmlns:p14="http://schemas.microsoft.com/office/powerpoint/2010/main" val="413335739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9">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5457817" cy="5495925"/>
          </a:xfrm>
          <a:prstGeom prst="rect">
            <a:avLst/>
          </a:prstGeom>
          <a:ln w="9525">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9C1FB520-F283-874E-A519-ADE9CD393D83}"/>
              </a:ext>
            </a:extLst>
          </p:cNvPr>
          <p:cNvSpPr>
            <a:spLocks noGrp="1"/>
          </p:cNvSpPr>
          <p:nvPr>
            <p:ph type="title"/>
          </p:nvPr>
        </p:nvSpPr>
        <p:spPr>
          <a:xfrm>
            <a:off x="838198" y="728456"/>
            <a:ext cx="4607052" cy="1002825"/>
          </a:xfrm>
        </p:spPr>
        <p:txBody>
          <a:bodyPr>
            <a:normAutofit/>
          </a:bodyPr>
          <a:lstStyle/>
          <a:p>
            <a:pPr algn="ctr">
              <a:lnSpc>
                <a:spcPts val="2320"/>
              </a:lnSpc>
              <a:spcAft>
                <a:spcPts val="600"/>
              </a:spcAft>
            </a:pPr>
            <a:r>
              <a:rPr lang="fr-FR" sz="3200" b="1" dirty="0">
                <a:solidFill>
                  <a:srgbClr val="3B9D92"/>
                </a:solidFill>
                <a:latin typeface="Arial"/>
                <a:cs typeface="Arial"/>
              </a:rPr>
              <a:t>Repenser des moyens connus</a:t>
            </a:r>
          </a:p>
        </p:txBody>
      </p:sp>
      <p:sp>
        <p:nvSpPr>
          <p:cNvPr id="44" name="Rectangle 43">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6" name="Rectangle 45">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444648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C71C77AB-BDC8-C142-80FA-A8AFCA0FE716}"/>
              </a:ext>
            </a:extLst>
          </p:cNvPr>
          <p:cNvSpPr>
            <a:spLocks noGrp="1"/>
          </p:cNvSpPr>
          <p:nvPr>
            <p:ph idx="1"/>
          </p:nvPr>
        </p:nvSpPr>
        <p:spPr>
          <a:xfrm>
            <a:off x="409573" y="1885622"/>
            <a:ext cx="5457817" cy="4698057"/>
          </a:xfrm>
        </p:spPr>
        <p:txBody>
          <a:bodyPr>
            <a:noAutofit/>
          </a:bodyPr>
          <a:lstStyle/>
          <a:p>
            <a:pPr>
              <a:lnSpc>
                <a:spcPts val="2020"/>
              </a:lnSpc>
              <a:buClr>
                <a:srgbClr val="D8D356"/>
              </a:buClr>
            </a:pPr>
            <a:r>
              <a:rPr lang="fr-FR" sz="1600" dirty="0"/>
              <a:t>Partir des besoins de déplacement réels =&gt; données plus fines</a:t>
            </a:r>
          </a:p>
          <a:p>
            <a:pPr>
              <a:lnSpc>
                <a:spcPts val="2020"/>
              </a:lnSpc>
              <a:buClr>
                <a:srgbClr val="D8D356"/>
              </a:buClr>
            </a:pPr>
            <a:r>
              <a:rPr lang="fr-FR" sz="1600" dirty="0"/>
              <a:t>Rendre attractif le déplacement collectif (Bus express ou « à haut niveau de service ») </a:t>
            </a:r>
          </a:p>
          <a:p>
            <a:pPr lvl="1">
              <a:lnSpc>
                <a:spcPts val="2020"/>
              </a:lnSpc>
              <a:buClr>
                <a:srgbClr val="D8D356"/>
              </a:buClr>
            </a:pPr>
            <a:r>
              <a:rPr lang="fr-FR" sz="1400" dirty="0"/>
              <a:t>horaires, fréquences et itinéraires en site propre</a:t>
            </a:r>
          </a:p>
          <a:p>
            <a:pPr>
              <a:lnSpc>
                <a:spcPts val="2020"/>
              </a:lnSpc>
              <a:buClr>
                <a:srgbClr val="D8D356"/>
              </a:buClr>
            </a:pPr>
            <a:r>
              <a:rPr lang="fr-FR" sz="1600" dirty="0"/>
              <a:t>Optimiser l’usage du vélo : vélo électrique et intermodalité</a:t>
            </a:r>
          </a:p>
          <a:p>
            <a:pPr lvl="1">
              <a:lnSpc>
                <a:spcPts val="2020"/>
              </a:lnSpc>
              <a:buClr>
                <a:srgbClr val="D8D356"/>
              </a:buClr>
            </a:pPr>
            <a:r>
              <a:rPr lang="fr-FR" sz="1400" dirty="0"/>
              <a:t>nécessité de pistes dédiées et sécurisées</a:t>
            </a:r>
          </a:p>
          <a:p>
            <a:pPr>
              <a:lnSpc>
                <a:spcPts val="2020"/>
              </a:lnSpc>
              <a:buClr>
                <a:srgbClr val="D8D356"/>
              </a:buClr>
            </a:pPr>
            <a:r>
              <a:rPr lang="fr-FR" sz="1600" dirty="0"/>
              <a:t>Démarche de territoire autour du co-voiturage impliquant les employeurs et en récompensant son usage</a:t>
            </a:r>
          </a:p>
          <a:p>
            <a:pPr lvl="1">
              <a:lnSpc>
                <a:spcPts val="2020"/>
              </a:lnSpc>
              <a:buClr>
                <a:srgbClr val="D8D356"/>
              </a:buClr>
            </a:pPr>
            <a:r>
              <a:rPr lang="fr-FR" sz="1400" dirty="0"/>
              <a:t>Voies réservées, tarification favorables des parkings au lieu de destination, incitations des employeurs</a:t>
            </a:r>
          </a:p>
          <a:p>
            <a:pPr>
              <a:lnSpc>
                <a:spcPts val="2020"/>
              </a:lnSpc>
              <a:buClr>
                <a:srgbClr val="D8D356"/>
              </a:buClr>
            </a:pPr>
            <a:r>
              <a:rPr lang="fr-FR" sz="1600" dirty="0"/>
              <a:t>Intégrer la démarche transport aux dimensions connexes d’action publique: urbanisme et développement économique</a:t>
            </a:r>
          </a:p>
          <a:p>
            <a:pPr lvl="1">
              <a:lnSpc>
                <a:spcPts val="2020"/>
              </a:lnSpc>
              <a:buClr>
                <a:srgbClr val="D8D356"/>
              </a:buClr>
            </a:pPr>
            <a:r>
              <a:rPr lang="fr-FR" sz="1400" dirty="0"/>
              <a:t>Urbanisation en fonction des réseaux de transport</a:t>
            </a:r>
          </a:p>
        </p:txBody>
      </p:sp>
      <p:pic>
        <p:nvPicPr>
          <p:cNvPr id="5" name="Image 10" descr="Une image contenant route, voiture, autoroute, garé&#10;&#10;Description générée automatiquement">
            <a:extLst>
              <a:ext uri="{FF2B5EF4-FFF2-40B4-BE49-F238E27FC236}">
                <a16:creationId xmlns:a16="http://schemas.microsoft.com/office/drawing/2014/main" id="{5D5C9C92-B354-5746-A4B8-A8A8397EC8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57" b="249"/>
          <a:stretch/>
        </p:blipFill>
        <p:spPr bwMode="auto">
          <a:xfrm>
            <a:off x="6324599" y="10"/>
            <a:ext cx="5457817" cy="3337549"/>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Image 33">
            <a:extLst>
              <a:ext uri="{FF2B5EF4-FFF2-40B4-BE49-F238E27FC236}">
                <a16:creationId xmlns:a16="http://schemas.microsoft.com/office/drawing/2014/main" id="{CD81F1F6-1079-8047-B8E3-AF428CDDC105}"/>
              </a:ext>
            </a:extLst>
          </p:cNvPr>
          <p:cNvPicPr>
            <a:picLocks noChangeAspect="1"/>
          </p:cNvPicPr>
          <p:nvPr/>
        </p:nvPicPr>
        <p:blipFill rotWithShape="1">
          <a:blip r:embed="rId4"/>
          <a:srcRect l="4835" r="3183" b="3"/>
          <a:stretch/>
        </p:blipFill>
        <p:spPr>
          <a:xfrm>
            <a:off x="6324590" y="3520439"/>
            <a:ext cx="5457817" cy="3337561"/>
          </a:xfrm>
          <a:prstGeom prst="rect">
            <a:avLst/>
          </a:prstGeom>
        </p:spPr>
      </p:pic>
      <p:sp>
        <p:nvSpPr>
          <p:cNvPr id="4" name="Espace réservé du numéro de diapositive 3">
            <a:extLst>
              <a:ext uri="{FF2B5EF4-FFF2-40B4-BE49-F238E27FC236}">
                <a16:creationId xmlns:a16="http://schemas.microsoft.com/office/drawing/2014/main" id="{D405216E-3523-7D4D-A793-12FB84BB2E74}"/>
              </a:ext>
            </a:extLst>
          </p:cNvPr>
          <p:cNvSpPr>
            <a:spLocks noGrp="1"/>
          </p:cNvSpPr>
          <p:nvPr>
            <p:ph type="sldNum" sz="quarter" idx="12"/>
          </p:nvPr>
        </p:nvSpPr>
        <p:spPr>
          <a:xfrm>
            <a:off x="9755045" y="6356349"/>
            <a:ext cx="1598757" cy="365125"/>
          </a:xfrm>
        </p:spPr>
        <p:txBody>
          <a:bodyPr>
            <a:normAutofit/>
          </a:bodyPr>
          <a:lstStyle/>
          <a:p>
            <a:pPr>
              <a:spcAft>
                <a:spcPts val="600"/>
              </a:spcAft>
            </a:pPr>
            <a:fld id="{51E955FE-FA2D-7B44-ACFF-601C6F74D49B}" type="slidenum">
              <a:rPr lang="fr-FR">
                <a:solidFill>
                  <a:schemeClr val="bg1"/>
                </a:solidFill>
              </a:rPr>
              <a:pPr>
                <a:spcAft>
                  <a:spcPts val="600"/>
                </a:spcAft>
              </a:pPr>
              <a:t>19</a:t>
            </a:fld>
            <a:endParaRPr lang="fr-FR">
              <a:solidFill>
                <a:schemeClr val="bg1"/>
              </a:solidFill>
            </a:endParaRPr>
          </a:p>
        </p:txBody>
      </p:sp>
    </p:spTree>
    <p:extLst>
      <p:ext uri="{BB962C8B-B14F-4D97-AF65-F5344CB8AC3E}">
        <p14:creationId xmlns:p14="http://schemas.microsoft.com/office/powerpoint/2010/main" val="1302933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329" y="4847654"/>
            <a:ext cx="1974786" cy="1253499"/>
          </a:xfrm>
          <a:prstGeom prst="rect">
            <a:avLst/>
          </a:prstGeom>
        </p:spPr>
      </p:pic>
      <p:sp>
        <p:nvSpPr>
          <p:cNvPr id="23" name="Ellipse 22"/>
          <p:cNvSpPr/>
          <p:nvPr/>
        </p:nvSpPr>
        <p:spPr>
          <a:xfrm>
            <a:off x="2785898" y="1012513"/>
            <a:ext cx="6630203" cy="5737506"/>
          </a:xfrm>
          <a:prstGeom prst="ellipse">
            <a:avLst/>
          </a:prstGeom>
          <a:noFill/>
          <a:ln w="57150">
            <a:solidFill>
              <a:srgbClr val="00B050">
                <a:alpha val="4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Ellipse 4"/>
          <p:cNvSpPr/>
          <p:nvPr/>
        </p:nvSpPr>
        <p:spPr>
          <a:xfrm>
            <a:off x="4018067" y="2013450"/>
            <a:ext cx="4990466" cy="4536857"/>
          </a:xfrm>
          <a:prstGeom prst="ellipse">
            <a:avLst/>
          </a:prstGeom>
          <a:solidFill>
            <a:srgbClr val="D25653">
              <a:alpha val="24000"/>
            </a:srgbClr>
          </a:solidFill>
          <a:ln w="57150">
            <a:solidFill>
              <a:srgbClr val="41ACA0">
                <a:alpha val="4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Titre 1"/>
          <p:cNvSpPr txBox="1">
            <a:spLocks/>
          </p:cNvSpPr>
          <p:nvPr/>
        </p:nvSpPr>
        <p:spPr>
          <a:xfrm>
            <a:off x="1524000" y="17178"/>
            <a:ext cx="9144000" cy="1080000"/>
          </a:xfrm>
          <a:prstGeom prst="rect">
            <a:avLst/>
          </a:prstGeom>
        </p:spPr>
        <p:txBody>
          <a:bodyPr lIns="0" tIns="0" rIns="0" bIns="0"/>
          <a:lstStyle>
            <a:defPPr>
              <a:defRPr lang="fr-FR"/>
            </a:defPPr>
            <a:lvl1pPr fontAlgn="auto">
              <a:lnSpc>
                <a:spcPts val="7000"/>
              </a:lnSpc>
              <a:spcAft>
                <a:spcPts val="600"/>
              </a:spcAft>
              <a:defRPr sz="6500">
                <a:solidFill>
                  <a:srgbClr val="0089C6"/>
                </a:solidFill>
                <a:latin typeface="Gotham-Bold"/>
                <a:ea typeface="+mj-ea"/>
                <a:cs typeface="Gotham-Bold"/>
              </a:defRPr>
            </a:lvl1pPr>
          </a:lstStyle>
          <a:p>
            <a:pPr algn="ctr"/>
            <a:r>
              <a:rPr lang="fr-FR" sz="3200" dirty="0" err="1">
                <a:solidFill>
                  <a:srgbClr val="3B9D92"/>
                </a:solidFill>
                <a:latin typeface="Arial"/>
                <a:cs typeface="Arial"/>
              </a:rPr>
              <a:t>AcclimaTerra</a:t>
            </a:r>
            <a:endParaRPr lang="fr-FR" sz="3200" dirty="0">
              <a:solidFill>
                <a:srgbClr val="318178"/>
              </a:solidFill>
              <a:latin typeface="Arial"/>
              <a:cs typeface="Arial"/>
            </a:endParaRPr>
          </a:p>
        </p:txBody>
      </p:sp>
      <p:sp>
        <p:nvSpPr>
          <p:cNvPr id="9" name="Ellipse 8"/>
          <p:cNvSpPr/>
          <p:nvPr/>
        </p:nvSpPr>
        <p:spPr>
          <a:xfrm>
            <a:off x="4665972" y="2871233"/>
            <a:ext cx="2991571" cy="2958358"/>
          </a:xfrm>
          <a:prstGeom prst="ellipse">
            <a:avLst/>
          </a:prstGeom>
          <a:solidFill>
            <a:schemeClr val="bg1"/>
          </a:solidFill>
          <a:ln w="57150">
            <a:solidFill>
              <a:srgbClr val="41ACA0">
                <a:alpha val="36000"/>
              </a:srgbClr>
            </a:solidFill>
          </a:ln>
        </p:spPr>
        <p:style>
          <a:lnRef idx="1">
            <a:schemeClr val="accent1"/>
          </a:lnRef>
          <a:fillRef idx="1003">
            <a:schemeClr val="dk2"/>
          </a:fillRef>
          <a:effectRef idx="2">
            <a:schemeClr val="accent1"/>
          </a:effectRef>
          <a:fontRef idx="minor">
            <a:schemeClr val="lt1"/>
          </a:fontRef>
        </p:style>
        <p:txBody>
          <a:bodyPr rtlCol="0" anchor="ctr"/>
          <a:lstStyle/>
          <a:p>
            <a:pPr algn="ctr"/>
            <a:endParaRPr lang="fr-FR"/>
          </a:p>
        </p:txBody>
      </p:sp>
      <p:grpSp>
        <p:nvGrpSpPr>
          <p:cNvPr id="10" name="Groupe 12"/>
          <p:cNvGrpSpPr/>
          <p:nvPr/>
        </p:nvGrpSpPr>
        <p:grpSpPr>
          <a:xfrm>
            <a:off x="4665971" y="3559382"/>
            <a:ext cx="2560888" cy="1528870"/>
            <a:chOff x="3037611" y="3235580"/>
            <a:chExt cx="2375641" cy="1488375"/>
          </a:xfrm>
        </p:grpSpPr>
        <p:sp>
          <p:nvSpPr>
            <p:cNvPr id="11" name="Rectangle 10"/>
            <p:cNvSpPr/>
            <p:nvPr/>
          </p:nvSpPr>
          <p:spPr>
            <a:xfrm>
              <a:off x="3037611" y="3763061"/>
              <a:ext cx="1284098" cy="299625"/>
            </a:xfrm>
            <a:prstGeom prst="rect">
              <a:avLst/>
            </a:prstGeom>
            <a:noFill/>
          </p:spPr>
          <p:txBody>
            <a:bodyPr wrap="square">
              <a:spAutoFit/>
            </a:bodyPr>
            <a:lstStyle/>
            <a:p>
              <a:pPr algn="ctr"/>
              <a:r>
                <a:rPr lang="fr-FR" sz="1400" b="1" dirty="0">
                  <a:solidFill>
                    <a:srgbClr val="616161"/>
                  </a:solidFill>
                  <a:latin typeface="Arial"/>
                  <a:cs typeface="Arial"/>
                </a:rPr>
                <a:t>PRÉSIDENT</a:t>
              </a:r>
            </a:p>
          </p:txBody>
        </p:sp>
        <p:sp>
          <p:nvSpPr>
            <p:cNvPr id="12" name="Rectangle 11"/>
            <p:cNvSpPr/>
            <p:nvPr/>
          </p:nvSpPr>
          <p:spPr>
            <a:xfrm>
              <a:off x="4352409" y="3271554"/>
              <a:ext cx="1060843" cy="1452401"/>
            </a:xfrm>
            <a:prstGeom prst="rect">
              <a:avLst/>
            </a:prstGeom>
            <a:noFill/>
          </p:spPr>
          <p:txBody>
            <a:bodyPr wrap="square" lIns="0" tIns="0" rIns="0" bIns="0" rtlCol="0">
              <a:noAutofit/>
            </a:bodyPr>
            <a:lstStyle/>
            <a:p>
              <a:pPr algn="ctr">
                <a:lnSpc>
                  <a:spcPct val="110000"/>
                </a:lnSpc>
              </a:pPr>
              <a:r>
                <a:rPr lang="fr-FR" sz="1600" b="1" dirty="0">
                  <a:solidFill>
                    <a:srgbClr val="616161"/>
                  </a:solidFill>
                  <a:latin typeface="Arial"/>
                  <a:cs typeface="Arial"/>
                </a:rPr>
                <a:t>5 MEMBRES </a:t>
              </a:r>
            </a:p>
            <a:p>
              <a:pPr algn="ctr">
                <a:lnSpc>
                  <a:spcPct val="110000"/>
                </a:lnSpc>
              </a:pPr>
              <a:r>
                <a:rPr lang="fr-FR" sz="1600" dirty="0">
                  <a:solidFill>
                    <a:srgbClr val="616161"/>
                  </a:solidFill>
                  <a:latin typeface="Arial"/>
                  <a:cs typeface="Arial"/>
                </a:rPr>
                <a:t>+ 1 Chargée de mission </a:t>
              </a:r>
            </a:p>
          </p:txBody>
        </p:sp>
        <p:sp>
          <p:nvSpPr>
            <p:cNvPr id="13" name="Rectangle 12"/>
            <p:cNvSpPr/>
            <p:nvPr/>
          </p:nvSpPr>
          <p:spPr>
            <a:xfrm>
              <a:off x="3341939" y="3235580"/>
              <a:ext cx="992158" cy="389512"/>
            </a:xfrm>
            <a:prstGeom prst="rect">
              <a:avLst/>
            </a:prstGeom>
            <a:solidFill>
              <a:schemeClr val="bg1"/>
            </a:solidFill>
          </p:spPr>
          <p:txBody>
            <a:bodyPr wrap="none">
              <a:spAutoFit/>
            </a:bodyPr>
            <a:lstStyle/>
            <a:p>
              <a:pPr algn="ctr"/>
              <a:r>
                <a:rPr lang="fr-FR" sz="2000" b="1" dirty="0">
                  <a:solidFill>
                    <a:srgbClr val="3B9D92"/>
                  </a:solidFill>
                  <a:latin typeface="Arial"/>
                  <a:cs typeface="Arial"/>
                </a:rPr>
                <a:t>Bureau</a:t>
              </a:r>
              <a:endParaRPr lang="fr-FR" sz="1400" b="1" dirty="0">
                <a:solidFill>
                  <a:srgbClr val="3B9D92"/>
                </a:solidFill>
                <a:latin typeface="Arial"/>
                <a:cs typeface="Arial"/>
              </a:endParaRPr>
            </a:p>
          </p:txBody>
        </p:sp>
      </p:grpSp>
      <p:grpSp>
        <p:nvGrpSpPr>
          <p:cNvPr id="14" name="Groupe 1"/>
          <p:cNvGrpSpPr/>
          <p:nvPr/>
        </p:nvGrpSpPr>
        <p:grpSpPr>
          <a:xfrm>
            <a:off x="7116605" y="2209451"/>
            <a:ext cx="2666650" cy="759992"/>
            <a:chOff x="5651276" y="1858507"/>
            <a:chExt cx="2666650" cy="759992"/>
          </a:xfrm>
        </p:grpSpPr>
        <p:sp>
          <p:nvSpPr>
            <p:cNvPr id="15" name="Rectangle 14"/>
            <p:cNvSpPr/>
            <p:nvPr/>
          </p:nvSpPr>
          <p:spPr>
            <a:xfrm>
              <a:off x="5651276" y="2279945"/>
              <a:ext cx="1574470" cy="338554"/>
            </a:xfrm>
            <a:prstGeom prst="rect">
              <a:avLst/>
            </a:prstGeom>
          </p:spPr>
          <p:txBody>
            <a:bodyPr wrap="none">
              <a:spAutoFit/>
            </a:bodyPr>
            <a:lstStyle/>
            <a:p>
              <a:r>
                <a:rPr lang="fr-FR" sz="1600" b="1" dirty="0">
                  <a:solidFill>
                    <a:srgbClr val="616161"/>
                  </a:solidFill>
                  <a:latin typeface="Arial"/>
                  <a:cs typeface="Arial"/>
                </a:rPr>
                <a:t>22 MEMBRES </a:t>
              </a:r>
              <a:endParaRPr lang="fr-FR" sz="1600" b="1" dirty="0"/>
            </a:p>
          </p:txBody>
        </p:sp>
        <p:sp>
          <p:nvSpPr>
            <p:cNvPr id="16" name="Rectangle 15"/>
            <p:cNvSpPr/>
            <p:nvPr/>
          </p:nvSpPr>
          <p:spPr>
            <a:xfrm>
              <a:off x="5699902" y="1858507"/>
              <a:ext cx="2618024" cy="400110"/>
            </a:xfrm>
            <a:prstGeom prst="rect">
              <a:avLst/>
            </a:prstGeom>
            <a:noFill/>
          </p:spPr>
          <p:txBody>
            <a:bodyPr wrap="none">
              <a:spAutoFit/>
            </a:bodyPr>
            <a:lstStyle/>
            <a:p>
              <a:pPr algn="ctr"/>
              <a:r>
                <a:rPr lang="fr-FR" sz="2000" b="1" dirty="0">
                  <a:solidFill>
                    <a:srgbClr val="3B9D92"/>
                  </a:solidFill>
                  <a:latin typeface="Arial"/>
                  <a:cs typeface="Arial"/>
                </a:rPr>
                <a:t>Comité scientifique </a:t>
              </a:r>
              <a:endParaRPr lang="fr-FR" sz="1400" b="1" dirty="0">
                <a:solidFill>
                  <a:srgbClr val="3B9D92"/>
                </a:solidFill>
                <a:latin typeface="Arial"/>
                <a:cs typeface="Arial"/>
              </a:endParaRPr>
            </a:p>
          </p:txBody>
        </p:sp>
      </p:grpSp>
      <p:grpSp>
        <p:nvGrpSpPr>
          <p:cNvPr id="17" name="Groupe 15"/>
          <p:cNvGrpSpPr/>
          <p:nvPr/>
        </p:nvGrpSpPr>
        <p:grpSpPr>
          <a:xfrm>
            <a:off x="1627953" y="1194596"/>
            <a:ext cx="2436404" cy="2578751"/>
            <a:chOff x="107168" y="933450"/>
            <a:chExt cx="2436404" cy="2216559"/>
          </a:xfrm>
        </p:grpSpPr>
        <p:sp>
          <p:nvSpPr>
            <p:cNvPr id="18" name="Rectangle 17"/>
            <p:cNvSpPr/>
            <p:nvPr/>
          </p:nvSpPr>
          <p:spPr>
            <a:xfrm>
              <a:off x="107168" y="933450"/>
              <a:ext cx="2436404" cy="608462"/>
            </a:xfrm>
            <a:prstGeom prst="rect">
              <a:avLst/>
            </a:prstGeom>
            <a:noFill/>
          </p:spPr>
          <p:txBody>
            <a:bodyPr wrap="square">
              <a:spAutoFit/>
            </a:bodyPr>
            <a:lstStyle/>
            <a:p>
              <a:pPr algn="ctr"/>
              <a:r>
                <a:rPr lang="fr-FR" sz="2000" b="1" dirty="0">
                  <a:solidFill>
                    <a:srgbClr val="3B9D92"/>
                  </a:solidFill>
                  <a:latin typeface="Arial"/>
                  <a:cs typeface="Arial"/>
                </a:rPr>
                <a:t>RÉSEAU DE CONTRIBUTEURS</a:t>
              </a:r>
            </a:p>
          </p:txBody>
        </p:sp>
        <p:sp>
          <p:nvSpPr>
            <p:cNvPr id="19" name="Rectangle 18"/>
            <p:cNvSpPr/>
            <p:nvPr/>
          </p:nvSpPr>
          <p:spPr>
            <a:xfrm>
              <a:off x="317766" y="1589172"/>
              <a:ext cx="2225805" cy="1560837"/>
            </a:xfrm>
            <a:prstGeom prst="rect">
              <a:avLst/>
            </a:prstGeom>
            <a:noFill/>
          </p:spPr>
          <p:txBody>
            <a:bodyPr wrap="square" rtlCol="0">
              <a:spAutoFit/>
            </a:bodyPr>
            <a:lstStyle/>
            <a:p>
              <a:pPr algn="ctr"/>
              <a:r>
                <a:rPr lang="fr-FR" sz="1600" b="1" dirty="0">
                  <a:solidFill>
                    <a:srgbClr val="616161"/>
                  </a:solidFill>
                  <a:latin typeface="Arial"/>
                  <a:cs typeface="Arial"/>
                </a:rPr>
                <a:t>370 personnes </a:t>
              </a:r>
            </a:p>
            <a:p>
              <a:pPr algn="ctr"/>
              <a:r>
                <a:rPr lang="fr-FR" sz="1600" dirty="0">
                  <a:solidFill>
                    <a:srgbClr val="616161"/>
                  </a:solidFill>
                  <a:latin typeface="Arial"/>
                  <a:cs typeface="Arial"/>
                </a:rPr>
                <a:t>(entre le premier et deuxième rapport)</a:t>
              </a:r>
            </a:p>
            <a:p>
              <a:pPr algn="ctr"/>
              <a:endParaRPr lang="fr-FR" sz="1600" dirty="0">
                <a:solidFill>
                  <a:srgbClr val="616161"/>
                </a:solidFill>
                <a:latin typeface="Arial"/>
                <a:cs typeface="Arial"/>
              </a:endParaRPr>
            </a:p>
            <a:p>
              <a:pPr algn="ctr"/>
              <a:r>
                <a:rPr lang="fr-FR" sz="1600" b="1" dirty="0">
                  <a:solidFill>
                    <a:srgbClr val="616161"/>
                  </a:solidFill>
                  <a:latin typeface="Arial"/>
                  <a:cs typeface="Arial"/>
                </a:rPr>
                <a:t>Plus de 200 organismes</a:t>
              </a:r>
            </a:p>
            <a:p>
              <a:pPr algn="ctr"/>
              <a:endParaRPr lang="fr-FR" sz="1600" dirty="0">
                <a:solidFill>
                  <a:srgbClr val="616161"/>
                </a:solidFill>
                <a:latin typeface="Arial"/>
                <a:cs typeface="Arial"/>
              </a:endParaRPr>
            </a:p>
          </p:txBody>
        </p:sp>
      </p:grpSp>
      <p:sp>
        <p:nvSpPr>
          <p:cNvPr id="22" name="ZoneTexte 21"/>
          <p:cNvSpPr txBox="1"/>
          <p:nvPr/>
        </p:nvSpPr>
        <p:spPr>
          <a:xfrm>
            <a:off x="9610149" y="3773347"/>
            <a:ext cx="2179514" cy="2129942"/>
          </a:xfrm>
          <a:prstGeom prst="rect">
            <a:avLst/>
          </a:prstGeom>
          <a:noFill/>
        </p:spPr>
        <p:txBody>
          <a:bodyPr wrap="square" rtlCol="0">
            <a:spAutoFit/>
          </a:bodyPr>
          <a:lstStyle/>
          <a:p>
            <a:pPr>
              <a:lnSpc>
                <a:spcPts val="2320"/>
              </a:lnSpc>
            </a:pPr>
            <a:r>
              <a:rPr lang="fr-FR" sz="1600" b="1" dirty="0">
                <a:latin typeface="Arial"/>
                <a:cs typeface="Arial"/>
              </a:rPr>
              <a:t>1</a:t>
            </a:r>
            <a:r>
              <a:rPr lang="fr-FR" sz="1600" b="1" baseline="30000" dirty="0">
                <a:latin typeface="Arial"/>
                <a:cs typeface="Arial"/>
              </a:rPr>
              <a:t>er</a:t>
            </a:r>
            <a:r>
              <a:rPr lang="fr-FR" sz="1600" b="1" dirty="0">
                <a:latin typeface="Arial"/>
                <a:cs typeface="Arial"/>
              </a:rPr>
              <a:t> rapport 2013 pour l’Aquitaine, 1</a:t>
            </a:r>
            <a:r>
              <a:rPr lang="fr-FR" sz="1600" b="1" baseline="30000" dirty="0">
                <a:latin typeface="Arial"/>
                <a:cs typeface="Arial"/>
              </a:rPr>
              <a:t>er</a:t>
            </a:r>
            <a:r>
              <a:rPr lang="fr-FR" sz="1600" b="1" dirty="0">
                <a:latin typeface="Arial"/>
                <a:cs typeface="Arial"/>
              </a:rPr>
              <a:t> du genre en France</a:t>
            </a:r>
          </a:p>
          <a:p>
            <a:pPr>
              <a:lnSpc>
                <a:spcPts val="2320"/>
              </a:lnSpc>
            </a:pPr>
            <a:endParaRPr lang="fr-FR" sz="1600" b="1" dirty="0">
              <a:latin typeface="Arial"/>
              <a:cs typeface="Arial"/>
            </a:endParaRPr>
          </a:p>
          <a:p>
            <a:pPr>
              <a:lnSpc>
                <a:spcPts val="2320"/>
              </a:lnSpc>
            </a:pPr>
            <a:r>
              <a:rPr lang="fr-FR" sz="1600" b="1" dirty="0">
                <a:latin typeface="Arial"/>
                <a:cs typeface="Arial"/>
              </a:rPr>
              <a:t>2</a:t>
            </a:r>
            <a:r>
              <a:rPr lang="fr-FR" sz="1600" b="1" baseline="30000" dirty="0">
                <a:latin typeface="Arial"/>
                <a:cs typeface="Arial"/>
              </a:rPr>
              <a:t>ème</a:t>
            </a:r>
            <a:r>
              <a:rPr lang="fr-FR" sz="1600" b="1" dirty="0">
                <a:latin typeface="Arial"/>
                <a:cs typeface="Arial"/>
              </a:rPr>
              <a:t> rapport élargi avec 15 chapitres remis le 1</a:t>
            </a:r>
            <a:r>
              <a:rPr lang="fr-FR" sz="1600" b="1" baseline="30000" dirty="0">
                <a:latin typeface="Arial"/>
                <a:cs typeface="Arial"/>
              </a:rPr>
              <a:t>er</a:t>
            </a:r>
            <a:r>
              <a:rPr lang="fr-FR" sz="1600" b="1" dirty="0">
                <a:latin typeface="Arial"/>
                <a:cs typeface="Arial"/>
              </a:rPr>
              <a:t> juin 2018</a:t>
            </a:r>
          </a:p>
        </p:txBody>
      </p:sp>
    </p:spTree>
    <p:extLst>
      <p:ext uri="{BB962C8B-B14F-4D97-AF65-F5344CB8AC3E}">
        <p14:creationId xmlns:p14="http://schemas.microsoft.com/office/powerpoint/2010/main" val="3220674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640079" y="2053641"/>
            <a:ext cx="3669161" cy="2760098"/>
          </a:xfrm>
        </p:spPr>
        <p:txBody>
          <a:bodyPr>
            <a:normAutofit/>
          </a:bodyPr>
          <a:lstStyle/>
          <a:p>
            <a:pPr algn="ctr">
              <a:lnSpc>
                <a:spcPts val="4520"/>
              </a:lnSpc>
            </a:pPr>
            <a:r>
              <a:rPr lang="fr-FR" sz="3600" b="1" dirty="0">
                <a:solidFill>
                  <a:srgbClr val="3B9D92"/>
                </a:solidFill>
                <a:latin typeface="+mn-lt"/>
                <a:cs typeface="Arial" charset="0"/>
              </a:rPr>
              <a:t>Agir à l’échelle de nos territoires</a:t>
            </a:r>
          </a:p>
        </p:txBody>
      </p:sp>
      <p:sp>
        <p:nvSpPr>
          <p:cNvPr id="3" name="Espace réservé du contenu 2"/>
          <p:cNvSpPr>
            <a:spLocks noGrp="1"/>
          </p:cNvSpPr>
          <p:nvPr>
            <p:ph idx="1"/>
          </p:nvPr>
        </p:nvSpPr>
        <p:spPr>
          <a:xfrm>
            <a:off x="5754552" y="474133"/>
            <a:ext cx="5797369" cy="5915378"/>
          </a:xfrm>
        </p:spPr>
        <p:txBody>
          <a:bodyPr anchor="ctr">
            <a:normAutofit fontScale="92500"/>
          </a:bodyPr>
          <a:lstStyle/>
          <a:p>
            <a:pPr marL="342900" lvl="1" indent="-285750">
              <a:lnSpc>
                <a:spcPts val="2360"/>
              </a:lnSpc>
              <a:spcBef>
                <a:spcPts val="600"/>
              </a:spcBef>
              <a:spcAft>
                <a:spcPts val="600"/>
              </a:spcAft>
              <a:buClr>
                <a:schemeClr val="accent6">
                  <a:lumMod val="60000"/>
                  <a:lumOff val="40000"/>
                </a:schemeClr>
              </a:buClr>
              <a:buFont typeface=".Hiragino Kaku Gothic Interface W3"/>
              <a:buChar char="☞"/>
            </a:pPr>
            <a:r>
              <a:rPr lang="fr-FR" sz="1800" dirty="0">
                <a:solidFill>
                  <a:srgbClr val="000000"/>
                </a:solidFill>
                <a:cs typeface="Arial"/>
              </a:rPr>
              <a:t>Neutralité carbone en 2050, mais France en retard/ engagements internationaux </a:t>
            </a:r>
            <a:r>
              <a:rPr lang="fr-FR" sz="1600" dirty="0">
                <a:solidFill>
                  <a:srgbClr val="000000"/>
                </a:solidFill>
                <a:cs typeface="Arial"/>
              </a:rPr>
              <a:t>(cf. rapport en juin dernier du HC sur le climat)</a:t>
            </a:r>
            <a:endParaRPr lang="fr-FR" sz="1600" baseline="30000" dirty="0">
              <a:solidFill>
                <a:srgbClr val="000000"/>
              </a:solidFill>
              <a:cs typeface="Arial"/>
            </a:endParaRPr>
          </a:p>
          <a:p>
            <a:pPr marL="342900" lvl="1" indent="-285750">
              <a:lnSpc>
                <a:spcPts val="2360"/>
              </a:lnSpc>
              <a:spcBef>
                <a:spcPts val="600"/>
              </a:spcBef>
              <a:spcAft>
                <a:spcPts val="600"/>
              </a:spcAft>
              <a:buClr>
                <a:schemeClr val="accent6">
                  <a:lumMod val="60000"/>
                  <a:lumOff val="40000"/>
                </a:schemeClr>
              </a:buClr>
              <a:buFont typeface=".Hiragino Kaku Gothic Interface W3"/>
              <a:buChar char="☞"/>
            </a:pPr>
            <a:r>
              <a:rPr lang="fr-FR" sz="1800" dirty="0">
                <a:solidFill>
                  <a:srgbClr val="000000"/>
                </a:solidFill>
                <a:cs typeface="Arial"/>
              </a:rPr>
              <a:t>Agir à l’échelle des territoires locaux </a:t>
            </a:r>
            <a:r>
              <a:rPr lang="fr-FR" sz="1800" b="1" dirty="0">
                <a:solidFill>
                  <a:srgbClr val="0070C0"/>
                </a:solidFill>
                <a:cs typeface="Arial"/>
              </a:rPr>
              <a:t>=&gt;</a:t>
            </a:r>
            <a:r>
              <a:rPr lang="fr-FR" sz="1800" dirty="0">
                <a:solidFill>
                  <a:srgbClr val="000000"/>
                </a:solidFill>
                <a:cs typeface="Arial"/>
              </a:rPr>
              <a:t> </a:t>
            </a:r>
            <a:r>
              <a:rPr lang="fr-FR" sz="1800" b="1" dirty="0">
                <a:solidFill>
                  <a:srgbClr val="000000"/>
                </a:solidFill>
                <a:cs typeface="Arial"/>
              </a:rPr>
              <a:t>PCAET</a:t>
            </a:r>
            <a:r>
              <a:rPr lang="fr-FR" sz="1800" dirty="0">
                <a:solidFill>
                  <a:srgbClr val="000000"/>
                </a:solidFill>
                <a:cs typeface="Arial"/>
              </a:rPr>
              <a:t>: outil de planification et moyen de sensibilisation de la population</a:t>
            </a:r>
          </a:p>
          <a:p>
            <a:pPr marL="342900" lvl="1" indent="-285750">
              <a:lnSpc>
                <a:spcPts val="2360"/>
              </a:lnSpc>
              <a:spcBef>
                <a:spcPts val="600"/>
              </a:spcBef>
              <a:spcAft>
                <a:spcPts val="600"/>
              </a:spcAft>
              <a:buClr>
                <a:schemeClr val="accent6">
                  <a:lumMod val="60000"/>
                  <a:lumOff val="40000"/>
                </a:schemeClr>
              </a:buClr>
              <a:buFont typeface=".Hiragino Kaku Gothic Interface W3"/>
              <a:buChar char="☞"/>
            </a:pPr>
            <a:r>
              <a:rPr lang="fr-FR" sz="1800" dirty="0">
                <a:solidFill>
                  <a:srgbClr val="000000"/>
                </a:solidFill>
                <a:cs typeface="Arial"/>
              </a:rPr>
              <a:t>Monter en ambition &amp; bâtir une action cohérente face aux injonctions contradictoires </a:t>
            </a:r>
            <a:r>
              <a:rPr lang="fr-FR" sz="1800" b="1" dirty="0">
                <a:solidFill>
                  <a:srgbClr val="0070C0"/>
                </a:solidFill>
                <a:cs typeface="Arial"/>
              </a:rPr>
              <a:t>=&gt;</a:t>
            </a:r>
            <a:r>
              <a:rPr lang="fr-FR" sz="1800" dirty="0">
                <a:solidFill>
                  <a:srgbClr val="000000"/>
                </a:solidFill>
                <a:cs typeface="Arial"/>
              </a:rPr>
              <a:t> faire du climat une priorité transversale de toute l’action publique</a:t>
            </a:r>
          </a:p>
          <a:p>
            <a:pPr marL="57150" lvl="1" indent="0">
              <a:lnSpc>
                <a:spcPts val="2360"/>
              </a:lnSpc>
              <a:spcBef>
                <a:spcPts val="600"/>
              </a:spcBef>
              <a:spcAft>
                <a:spcPts val="600"/>
              </a:spcAft>
              <a:buClr>
                <a:schemeClr val="accent6">
                  <a:lumMod val="60000"/>
                  <a:lumOff val="40000"/>
                </a:schemeClr>
              </a:buClr>
              <a:buNone/>
            </a:pPr>
            <a:r>
              <a:rPr lang="fr-FR" sz="1600" dirty="0">
                <a:solidFill>
                  <a:srgbClr val="000000"/>
                </a:solidFill>
                <a:cs typeface="Arial"/>
              </a:rPr>
              <a:t>	</a:t>
            </a:r>
            <a:r>
              <a:rPr lang="fr-FR" sz="1600" dirty="0">
                <a:solidFill>
                  <a:srgbClr val="C00000"/>
                </a:solidFill>
                <a:cs typeface="Arial"/>
              </a:rPr>
              <a:t>Ex</a:t>
            </a:r>
            <a:r>
              <a:rPr lang="fr-FR" sz="1600" dirty="0">
                <a:solidFill>
                  <a:srgbClr val="000000"/>
                </a:solidFill>
                <a:cs typeface="Arial"/>
              </a:rPr>
              <a:t>: Photovoltaïque au sol vs. Zéro artificialisation</a:t>
            </a:r>
          </a:p>
          <a:p>
            <a:pPr marL="342900" lvl="1" indent="-285750">
              <a:lnSpc>
                <a:spcPts val="2360"/>
              </a:lnSpc>
              <a:spcBef>
                <a:spcPts val="600"/>
              </a:spcBef>
              <a:spcAft>
                <a:spcPts val="600"/>
              </a:spcAft>
              <a:buClr>
                <a:schemeClr val="accent6">
                  <a:lumMod val="60000"/>
                  <a:lumOff val="40000"/>
                </a:schemeClr>
              </a:buClr>
              <a:buFont typeface=".Hiragino Kaku Gothic Interface W3"/>
              <a:buChar char="☞"/>
            </a:pPr>
            <a:r>
              <a:rPr lang="fr-FR" sz="1800" dirty="0">
                <a:solidFill>
                  <a:srgbClr val="000000"/>
                </a:solidFill>
                <a:cs typeface="Arial"/>
              </a:rPr>
              <a:t>Ne pas ajouter les inégalités environnementales aux autres</a:t>
            </a:r>
          </a:p>
          <a:p>
            <a:pPr marL="57150" lvl="1" indent="0">
              <a:lnSpc>
                <a:spcPts val="2360"/>
              </a:lnSpc>
              <a:spcBef>
                <a:spcPts val="600"/>
              </a:spcBef>
              <a:spcAft>
                <a:spcPts val="600"/>
              </a:spcAft>
              <a:buClr>
                <a:schemeClr val="accent6">
                  <a:lumMod val="60000"/>
                  <a:lumOff val="40000"/>
                </a:schemeClr>
              </a:buClr>
              <a:buNone/>
            </a:pPr>
            <a:r>
              <a:rPr lang="fr-FR" sz="1600" dirty="0">
                <a:solidFill>
                  <a:srgbClr val="000000"/>
                </a:solidFill>
                <a:cs typeface="Arial"/>
              </a:rPr>
              <a:t>	</a:t>
            </a:r>
            <a:r>
              <a:rPr lang="fr-FR" sz="1600" dirty="0">
                <a:solidFill>
                  <a:srgbClr val="C00000"/>
                </a:solidFill>
                <a:cs typeface="Arial"/>
              </a:rPr>
              <a:t>Ex</a:t>
            </a:r>
            <a:r>
              <a:rPr lang="fr-FR" sz="1600" dirty="0">
                <a:solidFill>
                  <a:srgbClr val="000000"/>
                </a:solidFill>
                <a:cs typeface="Arial"/>
              </a:rPr>
              <a:t>: Agir contre la précarité énergétique (1/4 manages 	NA) c’est agir pour l’atténuation</a:t>
            </a:r>
          </a:p>
          <a:p>
            <a:pPr marL="361950" lvl="2" indent="-285750">
              <a:lnSpc>
                <a:spcPts val="2360"/>
              </a:lnSpc>
              <a:spcBef>
                <a:spcPts val="600"/>
              </a:spcBef>
              <a:spcAft>
                <a:spcPts val="600"/>
              </a:spcAft>
              <a:buClr>
                <a:schemeClr val="accent6">
                  <a:lumMod val="60000"/>
                  <a:lumOff val="40000"/>
                </a:schemeClr>
              </a:buClr>
              <a:buFont typeface=".Hiragino Kaku Gothic Interface W3"/>
              <a:buChar char="☞"/>
            </a:pPr>
            <a:r>
              <a:rPr lang="fr-FR" sz="1800" dirty="0">
                <a:solidFill>
                  <a:srgbClr val="000000"/>
                </a:solidFill>
                <a:cs typeface="Arial"/>
              </a:rPr>
              <a:t>Travailler politiquement l’acceptabilité sociale du changement </a:t>
            </a:r>
            <a:r>
              <a:rPr lang="fr-FR" sz="1800" b="1" dirty="0">
                <a:solidFill>
                  <a:srgbClr val="0070C0"/>
                </a:solidFill>
                <a:cs typeface="Arial"/>
              </a:rPr>
              <a:t>=&gt;</a:t>
            </a:r>
            <a:r>
              <a:rPr lang="fr-FR" sz="1800" dirty="0">
                <a:solidFill>
                  <a:srgbClr val="000000"/>
                </a:solidFill>
                <a:cs typeface="Arial"/>
              </a:rPr>
              <a:t> expliquer les contraintes et l’impératif climatique en évitant toute démagogie</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955FE-FA2D-7B44-ACFF-601C6F74D49B}"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7071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Acclimatera_logo_decoup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9798" y="5623188"/>
            <a:ext cx="1936404" cy="720715"/>
          </a:xfrm>
          <a:prstGeom prst="rect">
            <a:avLst/>
          </a:prstGeom>
        </p:spPr>
      </p:pic>
      <p:sp>
        <p:nvSpPr>
          <p:cNvPr id="2" name="Titre 1"/>
          <p:cNvSpPr>
            <a:spLocks noGrp="1"/>
          </p:cNvSpPr>
          <p:nvPr>
            <p:ph type="title"/>
          </p:nvPr>
        </p:nvSpPr>
        <p:spPr>
          <a:xfrm>
            <a:off x="1524000" y="2777067"/>
            <a:ext cx="9144000" cy="1143000"/>
          </a:xfrm>
        </p:spPr>
        <p:txBody>
          <a:bodyPr vert="horz" lIns="91440" tIns="360000" rIns="91440" bIns="45720" rtlCol="0" anchor="ctr">
            <a:normAutofit fontScale="90000"/>
          </a:bodyPr>
          <a:lstStyle/>
          <a:p>
            <a:pPr algn="ctr"/>
            <a:r>
              <a:rPr lang="fr-FR" sz="4000" dirty="0">
                <a:solidFill>
                  <a:srgbClr val="3B9D92"/>
                </a:solidFill>
                <a:latin typeface="Arial"/>
                <a:cs typeface="Arial"/>
              </a:rPr>
              <a:t>Merci de votre écoute</a:t>
            </a:r>
            <a:br>
              <a:rPr lang="fr-FR" dirty="0">
                <a:latin typeface="Arial"/>
                <a:cs typeface="Arial"/>
              </a:rPr>
            </a:br>
            <a:br>
              <a:rPr lang="fr-FR" dirty="0">
                <a:latin typeface="Arial"/>
                <a:cs typeface="Arial"/>
              </a:rPr>
            </a:br>
            <a:r>
              <a:rPr lang="fr-FR" dirty="0"/>
              <a:t>site web </a:t>
            </a:r>
            <a:r>
              <a:rPr lang="fr-FR" dirty="0">
                <a:hlinkClick r:id="rId4"/>
              </a:rPr>
              <a:t>www.acclimaterra.fr</a:t>
            </a:r>
            <a:r>
              <a:rPr lang="fr-FR" dirty="0"/>
              <a:t> </a:t>
            </a:r>
            <a:endParaRPr lang="fr-FR" dirty="0">
              <a:latin typeface="Arial"/>
              <a:cs typeface="Arial"/>
            </a:endParaRPr>
          </a:p>
        </p:txBody>
      </p:sp>
    </p:spTree>
    <p:extLst>
      <p:ext uri="{BB962C8B-B14F-4D97-AF65-F5344CB8AC3E}">
        <p14:creationId xmlns:p14="http://schemas.microsoft.com/office/powerpoint/2010/main" val="3612055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132" y="2200149"/>
            <a:ext cx="2037876" cy="2951404"/>
          </a:xfrm>
          <a:prstGeom prst="rect">
            <a:avLst/>
          </a:prstGeom>
          <a:ln>
            <a:noFill/>
          </a:ln>
          <a:effectLst>
            <a:outerShdw blurRad="292100" dist="139700" dir="2700000" algn="tl" rotWithShape="0">
              <a:srgbClr val="333333">
                <a:alpha val="65000"/>
              </a:srgbClr>
            </a:outerShdw>
          </a:effectLst>
        </p:spPr>
      </p:pic>
      <p:grpSp>
        <p:nvGrpSpPr>
          <p:cNvPr id="4" name="Groupe 3">
            <a:extLst>
              <a:ext uri="{FF2B5EF4-FFF2-40B4-BE49-F238E27FC236}">
                <a16:creationId xmlns:a16="http://schemas.microsoft.com/office/drawing/2014/main" id="{E57EA9CF-6F3B-B34F-ADF4-042A5C21CC61}"/>
              </a:ext>
            </a:extLst>
          </p:cNvPr>
          <p:cNvGrpSpPr/>
          <p:nvPr/>
        </p:nvGrpSpPr>
        <p:grpSpPr>
          <a:xfrm>
            <a:off x="3711231" y="2432241"/>
            <a:ext cx="5432764" cy="2880321"/>
            <a:chOff x="2197693" y="2313238"/>
            <a:chExt cx="6129362" cy="3354284"/>
          </a:xfrm>
        </p:grpSpPr>
        <p:sp>
          <p:nvSpPr>
            <p:cNvPr id="2" name="ZoneTexte 1">
              <a:extLst>
                <a:ext uri="{FF2B5EF4-FFF2-40B4-BE49-F238E27FC236}">
                  <a16:creationId xmlns:a16="http://schemas.microsoft.com/office/drawing/2014/main" id="{E0C3CCB0-9E17-D045-9B2A-60EB284F838E}"/>
                </a:ext>
              </a:extLst>
            </p:cNvPr>
            <p:cNvSpPr txBox="1"/>
            <p:nvPr/>
          </p:nvSpPr>
          <p:spPr>
            <a:xfrm>
              <a:off x="2522657" y="2361080"/>
              <a:ext cx="2763152" cy="3306442"/>
            </a:xfrm>
            <a:prstGeom prst="rect">
              <a:avLst/>
            </a:prstGeom>
            <a:noFill/>
          </p:spPr>
          <p:txBody>
            <a:bodyPr wrap="square" rtlCol="0">
              <a:spAutoFit/>
            </a:bodyPr>
            <a:lstStyle/>
            <a:p>
              <a:r>
                <a:rPr lang="fr-FR" sz="1050" b="1" dirty="0"/>
                <a:t>Climat global, climat local</a:t>
              </a:r>
            </a:p>
            <a:p>
              <a:endParaRPr lang="fr-FR" sz="1050" b="1" dirty="0"/>
            </a:p>
            <a:p>
              <a:r>
                <a:rPr lang="fr-FR" sz="1050" b="1" dirty="0"/>
                <a:t>Mémoire</a:t>
              </a:r>
            </a:p>
            <a:p>
              <a:endParaRPr lang="fr-FR" sz="1050" b="1" dirty="0"/>
            </a:p>
            <a:p>
              <a:r>
                <a:rPr lang="fr-FR" sz="1050" b="1" dirty="0"/>
                <a:t>Instruments juridiques</a:t>
              </a:r>
            </a:p>
            <a:p>
              <a:endParaRPr lang="fr-FR" sz="1050" b="1" dirty="0"/>
            </a:p>
            <a:p>
              <a:r>
                <a:rPr lang="fr-FR" sz="1050" b="1" dirty="0"/>
                <a:t>Santé environnementale</a:t>
              </a:r>
            </a:p>
            <a:p>
              <a:endParaRPr lang="fr-FR" sz="1050" b="1" dirty="0"/>
            </a:p>
            <a:p>
              <a:r>
                <a:rPr lang="fr-FR" sz="1050" b="1" dirty="0"/>
                <a:t>Qualité des milieux naturels</a:t>
              </a:r>
            </a:p>
            <a:p>
              <a:endParaRPr lang="fr-FR" sz="1050" b="1" dirty="0"/>
            </a:p>
            <a:p>
              <a:r>
                <a:rPr lang="fr-FR" sz="1050" b="1" dirty="0"/>
                <a:t>Disponibilité de l’eau</a:t>
              </a:r>
            </a:p>
            <a:p>
              <a:endParaRPr lang="fr-FR" sz="1050" b="1" dirty="0"/>
            </a:p>
            <a:p>
              <a:r>
                <a:rPr lang="fr-FR" sz="1050" b="1" dirty="0"/>
                <a:t>L’énergie régionale</a:t>
              </a:r>
            </a:p>
            <a:p>
              <a:endParaRPr lang="fr-FR" sz="1050" b="1" dirty="0"/>
            </a:p>
            <a:p>
              <a:r>
                <a:rPr lang="fr-FR" sz="1050" b="1" dirty="0"/>
                <a:t>Les ressources exploitées par la pêche et la conchyliculture </a:t>
              </a:r>
            </a:p>
            <a:p>
              <a:endParaRPr lang="fr-FR" sz="1050" b="1" dirty="0"/>
            </a:p>
          </p:txBody>
        </p:sp>
        <p:sp>
          <p:nvSpPr>
            <p:cNvPr id="32" name="ZoneTexte 31">
              <a:extLst>
                <a:ext uri="{FF2B5EF4-FFF2-40B4-BE49-F238E27FC236}">
                  <a16:creationId xmlns:a16="http://schemas.microsoft.com/office/drawing/2014/main" id="{915D7B10-EE13-E449-94DF-7523DCD89777}"/>
                </a:ext>
              </a:extLst>
            </p:cNvPr>
            <p:cNvSpPr txBox="1"/>
            <p:nvPr/>
          </p:nvSpPr>
          <p:spPr>
            <a:xfrm>
              <a:off x="5563903" y="2313238"/>
              <a:ext cx="2763152" cy="2930098"/>
            </a:xfrm>
            <a:prstGeom prst="rect">
              <a:avLst/>
            </a:prstGeom>
            <a:noFill/>
          </p:spPr>
          <p:txBody>
            <a:bodyPr wrap="square" rtlCol="0">
              <a:spAutoFit/>
            </a:bodyPr>
            <a:lstStyle/>
            <a:p>
              <a:r>
                <a:rPr lang="fr-FR" sz="1050" b="1" dirty="0"/>
                <a:t>Forêts</a:t>
              </a:r>
            </a:p>
            <a:p>
              <a:endParaRPr lang="fr-FR" sz="1050" b="1" dirty="0"/>
            </a:p>
            <a:p>
              <a:r>
                <a:rPr lang="fr-FR" sz="1050" b="1" dirty="0"/>
                <a:t>Agriculture</a:t>
              </a:r>
            </a:p>
            <a:p>
              <a:endParaRPr lang="fr-FR" sz="1050" b="1" dirty="0"/>
            </a:p>
            <a:p>
              <a:r>
                <a:rPr lang="fr-FR" sz="1050" b="1" dirty="0"/>
                <a:t>Territoires urbains et enjeux climatiques</a:t>
              </a:r>
            </a:p>
            <a:p>
              <a:endParaRPr lang="fr-FR" sz="1050" b="1" dirty="0"/>
            </a:p>
            <a:p>
              <a:r>
                <a:rPr lang="fr-FR" sz="1050" b="1" dirty="0"/>
                <a:t>Modifications physiques du littoral</a:t>
              </a:r>
            </a:p>
            <a:p>
              <a:endParaRPr lang="fr-FR" sz="1050" b="1" dirty="0"/>
            </a:p>
            <a:p>
              <a:r>
                <a:rPr lang="fr-FR" sz="1050" b="1" dirty="0"/>
                <a:t>Zones Humides</a:t>
              </a:r>
            </a:p>
            <a:p>
              <a:endParaRPr lang="fr-FR" sz="1050" b="1" dirty="0"/>
            </a:p>
            <a:p>
              <a:r>
                <a:rPr lang="fr-FR" sz="1050" b="1" dirty="0"/>
                <a:t>Massifs Montagneux</a:t>
              </a:r>
            </a:p>
            <a:p>
              <a:endParaRPr lang="fr-FR" sz="1050" b="1" dirty="0"/>
            </a:p>
            <a:p>
              <a:r>
                <a:rPr lang="fr-FR" sz="1050" b="1" dirty="0"/>
                <a:t>Participation locale et appropriation citoyenne</a:t>
              </a:r>
            </a:p>
            <a:p>
              <a:endParaRPr lang="fr-FR" sz="1050" b="1" dirty="0"/>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8220" y="2716156"/>
              <a:ext cx="296477" cy="29700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248" y="2333731"/>
              <a:ext cx="294422" cy="297000"/>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8489" y="3088976"/>
              <a:ext cx="295940" cy="297000"/>
            </a:xfrm>
            <a:prstGeom prst="rect">
              <a:avLst/>
            </a:prstGeom>
          </p:spPr>
        </p:pic>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8200" y="3492440"/>
              <a:ext cx="296516" cy="297000"/>
            </a:xfrm>
            <a:prstGeom prst="rect">
              <a:avLst/>
            </a:prstGeom>
          </p:spPr>
        </p:pic>
        <p:pic>
          <p:nvPicPr>
            <p:cNvPr id="17" name="Imag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7693" y="3885870"/>
              <a:ext cx="297530" cy="297000"/>
            </a:xfrm>
            <a:prstGeom prst="rect">
              <a:avLst/>
            </a:prstGeom>
          </p:spPr>
        </p:pic>
        <p:pic>
          <p:nvPicPr>
            <p:cNvPr id="18" name="Imag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98224" y="4240054"/>
              <a:ext cx="296470" cy="297000"/>
            </a:xfrm>
            <a:prstGeom prst="rect">
              <a:avLst/>
            </a:prstGeom>
          </p:spPr>
        </p:pic>
        <p:pic>
          <p:nvPicPr>
            <p:cNvPr id="19" name="Imag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98223" y="4599703"/>
              <a:ext cx="296471" cy="297000"/>
            </a:xfrm>
            <a:prstGeom prst="rect">
              <a:avLst/>
            </a:prstGeom>
          </p:spPr>
        </p:pic>
        <p:pic>
          <p:nvPicPr>
            <p:cNvPr id="20" name="Imag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9013" y="4972205"/>
              <a:ext cx="294893" cy="297000"/>
            </a:xfrm>
            <a:prstGeom prst="rect">
              <a:avLst/>
            </a:prstGeom>
          </p:spPr>
        </p:pic>
        <p:pic>
          <p:nvPicPr>
            <p:cNvPr id="21" name="Imag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78800" y="2333731"/>
              <a:ext cx="297000" cy="297000"/>
            </a:xfrm>
            <a:prstGeom prst="rect">
              <a:avLst/>
            </a:prstGeom>
          </p:spPr>
        </p:pic>
        <p:pic>
          <p:nvPicPr>
            <p:cNvPr id="22" name="Imag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96214" y="2716156"/>
              <a:ext cx="294884" cy="297000"/>
            </a:xfrm>
            <a:prstGeom prst="rect">
              <a:avLst/>
            </a:prstGeom>
          </p:spPr>
        </p:pic>
        <p:pic>
          <p:nvPicPr>
            <p:cNvPr id="23" name="Imag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77739" y="3168986"/>
              <a:ext cx="299125" cy="297000"/>
            </a:xfrm>
            <a:prstGeom prst="rect">
              <a:avLst/>
            </a:prstGeom>
          </p:spPr>
        </p:pic>
        <p:pic>
          <p:nvPicPr>
            <p:cNvPr id="24" name="Image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80119" y="3629600"/>
              <a:ext cx="294363" cy="297000"/>
            </a:xfrm>
            <a:prstGeom prst="rect">
              <a:avLst/>
            </a:prstGeom>
          </p:spPr>
        </p:pic>
        <p:pic>
          <p:nvPicPr>
            <p:cNvPr id="25" name="Image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79058" y="4000170"/>
              <a:ext cx="296484" cy="297000"/>
            </a:xfrm>
            <a:prstGeom prst="rect">
              <a:avLst/>
            </a:prstGeom>
          </p:spPr>
        </p:pic>
        <p:pic>
          <p:nvPicPr>
            <p:cNvPr id="26" name="Imag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78800" y="4410598"/>
              <a:ext cx="297000" cy="297000"/>
            </a:xfrm>
            <a:prstGeom prst="rect">
              <a:avLst/>
            </a:prstGeom>
          </p:spPr>
        </p:pic>
        <p:pic>
          <p:nvPicPr>
            <p:cNvPr id="27" name="Imag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79357" y="4823705"/>
              <a:ext cx="295888" cy="297000"/>
            </a:xfrm>
            <a:prstGeom prst="rect">
              <a:avLst/>
            </a:prstGeom>
          </p:spPr>
        </p:pic>
      </p:grpSp>
      <p:sp>
        <p:nvSpPr>
          <p:cNvPr id="28" name="Rectangle 27"/>
          <p:cNvSpPr/>
          <p:nvPr/>
        </p:nvSpPr>
        <p:spPr>
          <a:xfrm>
            <a:off x="693133" y="5384176"/>
            <a:ext cx="2673329" cy="907941"/>
          </a:xfrm>
          <a:prstGeom prst="rect">
            <a:avLst/>
          </a:prstGeom>
        </p:spPr>
        <p:txBody>
          <a:bodyPr wrap="square">
            <a:spAutoFit/>
          </a:bodyPr>
          <a:lstStyle/>
          <a:p>
            <a:pPr>
              <a:spcAft>
                <a:spcPts val="600"/>
              </a:spcAft>
            </a:pPr>
            <a:r>
              <a:rPr lang="fr-FR" sz="1200" dirty="0">
                <a:solidFill>
                  <a:srgbClr val="002060"/>
                </a:solidFill>
              </a:rPr>
              <a:t>Téléchargeable gratuitement sur le site web </a:t>
            </a:r>
            <a:r>
              <a:rPr lang="fr-FR" sz="1200" dirty="0">
                <a:solidFill>
                  <a:srgbClr val="0070C0"/>
                </a:solidFill>
                <a:hlinkClick r:id="rId19">
                  <a:extLst>
                    <a:ext uri="{A12FA001-AC4F-418D-AE19-62706E023703}">
                      <ahyp:hlinkClr xmlns:ahyp="http://schemas.microsoft.com/office/drawing/2018/hyperlinkcolor" val="tx"/>
                    </a:ext>
                  </a:extLst>
                </a:hlinkClick>
              </a:rPr>
              <a:t>www.acclimaterra.fr</a:t>
            </a:r>
            <a:endParaRPr lang="fr-FR" sz="1200" dirty="0">
              <a:solidFill>
                <a:srgbClr val="0070C0"/>
              </a:solidFill>
            </a:endParaRPr>
          </a:p>
          <a:p>
            <a:pPr>
              <a:spcAft>
                <a:spcPts val="600"/>
              </a:spcAft>
            </a:pPr>
            <a:r>
              <a:rPr lang="fr-FR" sz="1200" dirty="0">
                <a:solidFill>
                  <a:srgbClr val="002060"/>
                </a:solidFill>
              </a:rPr>
              <a:t>Version détaillée de 487 p. et une version synthétisée de 95 p.</a:t>
            </a:r>
          </a:p>
        </p:txBody>
      </p:sp>
      <p:sp>
        <p:nvSpPr>
          <p:cNvPr id="29" name="Titre 1"/>
          <p:cNvSpPr txBox="1">
            <a:spLocks/>
          </p:cNvSpPr>
          <p:nvPr/>
        </p:nvSpPr>
        <p:spPr>
          <a:xfrm>
            <a:off x="1206680" y="304799"/>
            <a:ext cx="8412808" cy="1608265"/>
          </a:xfrm>
          <a:prstGeom prst="rect">
            <a:avLst/>
          </a:prstGeom>
        </p:spPr>
        <p:txBody>
          <a:bodyPr tIns="202500"/>
          <a:lstStyle>
            <a:lvl1pPr algn="ctr" eaLnBrk="1" latinLnBrk="0" hangingPunct="1">
              <a:buNone/>
              <a:defRPr sz="4400">
                <a:latin typeface="Arial"/>
                <a:ea typeface="+mj-ea"/>
                <a:cs typeface="Arial"/>
              </a:defRPr>
            </a:lvl1pPr>
          </a:lstStyle>
          <a:p>
            <a:pPr>
              <a:spcAft>
                <a:spcPts val="600"/>
              </a:spcAft>
            </a:pPr>
            <a:r>
              <a:rPr lang="fr-FR" sz="3600" dirty="0">
                <a:solidFill>
                  <a:srgbClr val="3B9D92"/>
                </a:solidFill>
              </a:rPr>
              <a:t>Le rapport 2018</a:t>
            </a:r>
          </a:p>
          <a:p>
            <a:pPr>
              <a:spcAft>
                <a:spcPts val="600"/>
              </a:spcAft>
            </a:pPr>
            <a:r>
              <a:rPr lang="fr-FR" sz="2000" i="1" dirty="0">
                <a:cs typeface="Arial" charset="0"/>
              </a:rPr>
              <a:t>Anticiper les changements climatiques en Nouvelle-Aquitaine - Pour agir dans les territoires</a:t>
            </a:r>
          </a:p>
          <a:p>
            <a:endParaRPr lang="fr-FR" sz="3300" dirty="0"/>
          </a:p>
        </p:txBody>
      </p:sp>
      <p:grpSp>
        <p:nvGrpSpPr>
          <p:cNvPr id="6" name="Groupe 5">
            <a:extLst>
              <a:ext uri="{FF2B5EF4-FFF2-40B4-BE49-F238E27FC236}">
                <a16:creationId xmlns:a16="http://schemas.microsoft.com/office/drawing/2014/main" id="{5DA68B63-1B12-0540-A366-0EFD0A403950}"/>
              </a:ext>
            </a:extLst>
          </p:cNvPr>
          <p:cNvGrpSpPr>
            <a:grpSpLocks noChangeAspect="1"/>
          </p:cNvGrpSpPr>
          <p:nvPr/>
        </p:nvGrpSpPr>
        <p:grpSpPr>
          <a:xfrm>
            <a:off x="9488765" y="4414419"/>
            <a:ext cx="2072365" cy="1939514"/>
            <a:chOff x="870857" y="1512005"/>
            <a:chExt cx="4339772" cy="4061565"/>
          </a:xfrm>
        </p:grpSpPr>
        <p:pic>
          <p:nvPicPr>
            <p:cNvPr id="34" name="Image 33">
              <a:extLst>
                <a:ext uri="{FF2B5EF4-FFF2-40B4-BE49-F238E27FC236}">
                  <a16:creationId xmlns:a16="http://schemas.microsoft.com/office/drawing/2014/main" id="{A2F4909D-AEE6-6545-8AC7-CA308963B13E}"/>
                </a:ext>
              </a:extLst>
            </p:cNvPr>
            <p:cNvPicPr>
              <a:picLocks noChangeAspect="1"/>
            </p:cNvPicPr>
            <p:nvPr/>
          </p:nvPicPr>
          <p:blipFill rotWithShape="1">
            <a:blip r:embed="rId20">
              <a:extLst>
                <a:ext uri="{28A0092B-C50C-407E-A947-70E740481C1C}">
                  <a14:useLocalDpi xmlns:a14="http://schemas.microsoft.com/office/drawing/2010/main" val="0"/>
                </a:ext>
              </a:extLst>
            </a:blip>
            <a:srcRect l="13439" r="9902" b="12313"/>
            <a:stretch/>
          </p:blipFill>
          <p:spPr>
            <a:xfrm>
              <a:off x="870857" y="1512005"/>
              <a:ext cx="4339772" cy="4061565"/>
            </a:xfrm>
            <a:prstGeom prst="rect">
              <a:avLst/>
            </a:prstGeom>
          </p:spPr>
        </p:pic>
        <p:grpSp>
          <p:nvGrpSpPr>
            <p:cNvPr id="35" name="Groupe 34">
              <a:extLst>
                <a:ext uri="{FF2B5EF4-FFF2-40B4-BE49-F238E27FC236}">
                  <a16:creationId xmlns:a16="http://schemas.microsoft.com/office/drawing/2014/main" id="{BB5EAB4C-CF8D-F148-A000-0912452B461D}"/>
                </a:ext>
              </a:extLst>
            </p:cNvPr>
            <p:cNvGrpSpPr>
              <a:grpSpLocks noChangeAspect="1"/>
            </p:cNvGrpSpPr>
            <p:nvPr/>
          </p:nvGrpSpPr>
          <p:grpSpPr>
            <a:xfrm>
              <a:off x="1877250" y="3419449"/>
              <a:ext cx="1235663" cy="1678588"/>
              <a:chOff x="1877250" y="3419449"/>
              <a:chExt cx="1235663" cy="1678588"/>
            </a:xfrm>
          </p:grpSpPr>
          <p:pic>
            <p:nvPicPr>
              <p:cNvPr id="36" name="Image 35">
                <a:extLst>
                  <a:ext uri="{FF2B5EF4-FFF2-40B4-BE49-F238E27FC236}">
                    <a16:creationId xmlns:a16="http://schemas.microsoft.com/office/drawing/2014/main" id="{BEACEB74-5B2F-7E4D-A98D-B5EB3B961BE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52826">
                <a:off x="1877250" y="3419449"/>
                <a:ext cx="1235663" cy="1678588"/>
              </a:xfrm>
              <a:prstGeom prst="rect">
                <a:avLst/>
              </a:prstGeom>
            </p:spPr>
          </p:pic>
          <p:pic>
            <p:nvPicPr>
              <p:cNvPr id="37" name="Image 36">
                <a:extLst>
                  <a:ext uri="{FF2B5EF4-FFF2-40B4-BE49-F238E27FC236}">
                    <a16:creationId xmlns:a16="http://schemas.microsoft.com/office/drawing/2014/main" id="{8AE6DE03-E7C8-6443-A6F6-7ACAC16B71A2}"/>
                  </a:ext>
                </a:extLst>
              </p:cNvPr>
              <p:cNvPicPr>
                <a:picLocks noChangeAspect="1"/>
              </p:cNvPicPr>
              <p:nvPr/>
            </p:nvPicPr>
            <p:blipFill>
              <a:blip r:embed="rId22"/>
              <a:stretch>
                <a:fillRect/>
              </a:stretch>
            </p:blipFill>
            <p:spPr>
              <a:xfrm>
                <a:off x="2005584" y="3716980"/>
                <a:ext cx="101651" cy="57602"/>
              </a:xfrm>
              <a:prstGeom prst="rect">
                <a:avLst/>
              </a:prstGeom>
            </p:spPr>
          </p:pic>
          <p:pic>
            <p:nvPicPr>
              <p:cNvPr id="38" name="Image 37">
                <a:extLst>
                  <a:ext uri="{FF2B5EF4-FFF2-40B4-BE49-F238E27FC236}">
                    <a16:creationId xmlns:a16="http://schemas.microsoft.com/office/drawing/2014/main" id="{A2F4A5F5-6ECB-D247-AB1F-7139C448834E}"/>
                  </a:ext>
                </a:extLst>
              </p:cNvPr>
              <p:cNvPicPr>
                <a:picLocks noChangeAspect="1"/>
              </p:cNvPicPr>
              <p:nvPr/>
            </p:nvPicPr>
            <p:blipFill>
              <a:blip r:embed="rId23"/>
              <a:stretch>
                <a:fillRect/>
              </a:stretch>
            </p:blipFill>
            <p:spPr>
              <a:xfrm>
                <a:off x="2029303" y="3825840"/>
                <a:ext cx="77932" cy="125369"/>
              </a:xfrm>
              <a:prstGeom prst="rect">
                <a:avLst/>
              </a:prstGeom>
            </p:spPr>
          </p:pic>
        </p:grpSp>
        <p:sp>
          <p:nvSpPr>
            <p:cNvPr id="39" name="Ellipse 38">
              <a:extLst>
                <a:ext uri="{FF2B5EF4-FFF2-40B4-BE49-F238E27FC236}">
                  <a16:creationId xmlns:a16="http://schemas.microsoft.com/office/drawing/2014/main" id="{B69BB959-A9BE-134E-9FC6-E43FE8B27607}"/>
                </a:ext>
              </a:extLst>
            </p:cNvPr>
            <p:cNvSpPr/>
            <p:nvPr/>
          </p:nvSpPr>
          <p:spPr>
            <a:xfrm>
              <a:off x="2282260" y="4280469"/>
              <a:ext cx="132860" cy="120986"/>
            </a:xfrm>
            <a:prstGeom prst="ellipse">
              <a:avLst/>
            </a:prstGeom>
            <a:solidFill>
              <a:srgbClr val="C9524F"/>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685800">
                <a:defRPr/>
              </a:pPr>
              <a:endParaRPr lang="fr-FR" kern="0">
                <a:solidFill>
                  <a:sysClr val="window" lastClr="FFFFFF"/>
                </a:solidFill>
                <a:latin typeface="Book Antiqua"/>
              </a:endParaRPr>
            </a:p>
          </p:txBody>
        </p:sp>
      </p:grpSp>
    </p:spTree>
    <p:extLst>
      <p:ext uri="{BB962C8B-B14F-4D97-AF65-F5344CB8AC3E}">
        <p14:creationId xmlns:p14="http://schemas.microsoft.com/office/powerpoint/2010/main" val="1449707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descr="C:\Users\hltipsl\Desktop\temp-récent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732" y="1007926"/>
            <a:ext cx="7464425" cy="532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p:nvPr/>
        </p:nvSpPr>
        <p:spPr>
          <a:xfrm>
            <a:off x="3657600" y="874407"/>
            <a:ext cx="5257739" cy="4286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3657600" y="838002"/>
            <a:ext cx="4812536" cy="400110"/>
          </a:xfrm>
          <a:prstGeom prst="rect">
            <a:avLst/>
          </a:prstGeom>
          <a:noFill/>
        </p:spPr>
        <p:txBody>
          <a:bodyPr wrap="none" rtlCol="0">
            <a:spAutoFit/>
          </a:bodyPr>
          <a:lstStyle/>
          <a:p>
            <a:r>
              <a:rPr lang="fr-FR" sz="2000" dirty="0">
                <a:latin typeface="Arial" charset="0"/>
                <a:ea typeface="Arial" charset="0"/>
                <a:cs typeface="Arial" charset="0"/>
              </a:rPr>
              <a:t>Indice global de température terre-océan</a:t>
            </a:r>
          </a:p>
        </p:txBody>
      </p:sp>
      <p:sp>
        <p:nvSpPr>
          <p:cNvPr id="13" name="Rectangle 12"/>
          <p:cNvSpPr/>
          <p:nvPr/>
        </p:nvSpPr>
        <p:spPr>
          <a:xfrm rot="16200000">
            <a:off x="-113989" y="3509259"/>
            <a:ext cx="5257739" cy="8452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p:cNvSpPr txBox="1"/>
          <p:nvPr/>
        </p:nvSpPr>
        <p:spPr>
          <a:xfrm rot="16200000">
            <a:off x="467286" y="3407273"/>
            <a:ext cx="3591048" cy="400110"/>
          </a:xfrm>
          <a:prstGeom prst="rect">
            <a:avLst/>
          </a:prstGeom>
          <a:noFill/>
        </p:spPr>
        <p:txBody>
          <a:bodyPr wrap="none" rtlCol="0">
            <a:spAutoFit/>
          </a:bodyPr>
          <a:lstStyle/>
          <a:p>
            <a:r>
              <a:rPr lang="fr-FR" sz="2000">
                <a:latin typeface="Arial" charset="0"/>
                <a:ea typeface="Arial" charset="0"/>
                <a:cs typeface="Arial" charset="0"/>
              </a:rPr>
              <a:t>Anomalie de température (°C)</a:t>
            </a:r>
            <a:endParaRPr lang="fr-FR" sz="2000" dirty="0">
              <a:latin typeface="Arial" charset="0"/>
              <a:ea typeface="Arial" charset="0"/>
              <a:cs typeface="Arial" charset="0"/>
            </a:endParaRPr>
          </a:p>
        </p:txBody>
      </p:sp>
      <p:sp>
        <p:nvSpPr>
          <p:cNvPr id="14" name="ZoneTexte 13"/>
          <p:cNvSpPr txBox="1"/>
          <p:nvPr/>
        </p:nvSpPr>
        <p:spPr>
          <a:xfrm>
            <a:off x="2533947" y="1183292"/>
            <a:ext cx="505267" cy="369332"/>
          </a:xfrm>
          <a:prstGeom prst="rect">
            <a:avLst/>
          </a:prstGeom>
          <a:noFill/>
        </p:spPr>
        <p:txBody>
          <a:bodyPr wrap="none" rtlCol="0">
            <a:spAutoFit/>
          </a:bodyPr>
          <a:lstStyle/>
          <a:p>
            <a:r>
              <a:rPr lang="fr-FR" dirty="0">
                <a:latin typeface="Arial" charset="0"/>
                <a:ea typeface="Arial" charset="0"/>
                <a:cs typeface="Arial" charset="0"/>
              </a:rPr>
              <a:t>1,0</a:t>
            </a:r>
          </a:p>
        </p:txBody>
      </p:sp>
      <p:sp>
        <p:nvSpPr>
          <p:cNvPr id="15" name="ZoneTexte 14"/>
          <p:cNvSpPr txBox="1"/>
          <p:nvPr/>
        </p:nvSpPr>
        <p:spPr>
          <a:xfrm>
            <a:off x="2533947" y="1815394"/>
            <a:ext cx="505267" cy="369332"/>
          </a:xfrm>
          <a:prstGeom prst="rect">
            <a:avLst/>
          </a:prstGeom>
          <a:noFill/>
        </p:spPr>
        <p:txBody>
          <a:bodyPr wrap="none" rtlCol="0">
            <a:spAutoFit/>
          </a:bodyPr>
          <a:lstStyle/>
          <a:p>
            <a:r>
              <a:rPr lang="fr-FR" dirty="0">
                <a:latin typeface="Arial" charset="0"/>
                <a:ea typeface="Arial" charset="0"/>
                <a:cs typeface="Arial" charset="0"/>
              </a:rPr>
              <a:t>0,8</a:t>
            </a:r>
          </a:p>
        </p:txBody>
      </p:sp>
      <p:sp>
        <p:nvSpPr>
          <p:cNvPr id="16" name="ZoneTexte 15"/>
          <p:cNvSpPr txBox="1"/>
          <p:nvPr/>
        </p:nvSpPr>
        <p:spPr>
          <a:xfrm>
            <a:off x="2533947" y="2441823"/>
            <a:ext cx="505267" cy="369332"/>
          </a:xfrm>
          <a:prstGeom prst="rect">
            <a:avLst/>
          </a:prstGeom>
          <a:noFill/>
        </p:spPr>
        <p:txBody>
          <a:bodyPr wrap="none" rtlCol="0">
            <a:spAutoFit/>
          </a:bodyPr>
          <a:lstStyle/>
          <a:p>
            <a:r>
              <a:rPr lang="fr-FR">
                <a:latin typeface="Arial" charset="0"/>
                <a:ea typeface="Arial" charset="0"/>
                <a:cs typeface="Arial" charset="0"/>
              </a:rPr>
              <a:t>0,6</a:t>
            </a:r>
            <a:endParaRPr lang="fr-FR" dirty="0">
              <a:latin typeface="Arial" charset="0"/>
              <a:ea typeface="Arial" charset="0"/>
              <a:cs typeface="Arial" charset="0"/>
            </a:endParaRPr>
          </a:p>
        </p:txBody>
      </p:sp>
      <p:sp>
        <p:nvSpPr>
          <p:cNvPr id="17" name="ZoneTexte 16"/>
          <p:cNvSpPr txBox="1"/>
          <p:nvPr/>
        </p:nvSpPr>
        <p:spPr>
          <a:xfrm>
            <a:off x="2533947" y="3060639"/>
            <a:ext cx="505267" cy="369332"/>
          </a:xfrm>
          <a:prstGeom prst="rect">
            <a:avLst/>
          </a:prstGeom>
          <a:noFill/>
        </p:spPr>
        <p:txBody>
          <a:bodyPr wrap="none" rtlCol="0">
            <a:spAutoFit/>
          </a:bodyPr>
          <a:lstStyle/>
          <a:p>
            <a:r>
              <a:rPr lang="fr-FR" dirty="0">
                <a:latin typeface="Arial" charset="0"/>
                <a:ea typeface="Arial" charset="0"/>
                <a:cs typeface="Arial" charset="0"/>
              </a:rPr>
              <a:t>0,4</a:t>
            </a:r>
          </a:p>
        </p:txBody>
      </p:sp>
      <p:sp>
        <p:nvSpPr>
          <p:cNvPr id="18" name="ZoneTexte 17"/>
          <p:cNvSpPr txBox="1"/>
          <p:nvPr/>
        </p:nvSpPr>
        <p:spPr>
          <a:xfrm>
            <a:off x="2533947" y="3692741"/>
            <a:ext cx="505267" cy="369332"/>
          </a:xfrm>
          <a:prstGeom prst="rect">
            <a:avLst/>
          </a:prstGeom>
          <a:noFill/>
        </p:spPr>
        <p:txBody>
          <a:bodyPr wrap="none" rtlCol="0">
            <a:spAutoFit/>
          </a:bodyPr>
          <a:lstStyle/>
          <a:p>
            <a:r>
              <a:rPr lang="fr-FR" dirty="0">
                <a:latin typeface="Arial" charset="0"/>
                <a:ea typeface="Arial" charset="0"/>
                <a:cs typeface="Arial" charset="0"/>
              </a:rPr>
              <a:t>0,2</a:t>
            </a:r>
          </a:p>
        </p:txBody>
      </p:sp>
      <p:sp>
        <p:nvSpPr>
          <p:cNvPr id="19" name="ZoneTexte 18"/>
          <p:cNvSpPr txBox="1"/>
          <p:nvPr/>
        </p:nvSpPr>
        <p:spPr>
          <a:xfrm>
            <a:off x="2538676" y="4324843"/>
            <a:ext cx="495809" cy="369332"/>
          </a:xfrm>
          <a:prstGeom prst="rect">
            <a:avLst/>
          </a:prstGeom>
          <a:noFill/>
        </p:spPr>
        <p:txBody>
          <a:bodyPr wrap="square" rtlCol="0">
            <a:spAutoFit/>
          </a:bodyPr>
          <a:lstStyle/>
          <a:p>
            <a:r>
              <a:rPr lang="fr-FR">
                <a:latin typeface="Arial" charset="0"/>
                <a:ea typeface="Arial" charset="0"/>
                <a:cs typeface="Arial" charset="0"/>
              </a:rPr>
              <a:t>0</a:t>
            </a:r>
            <a:endParaRPr lang="fr-FR" dirty="0">
              <a:latin typeface="Arial" charset="0"/>
              <a:ea typeface="Arial" charset="0"/>
              <a:cs typeface="Arial" charset="0"/>
            </a:endParaRPr>
          </a:p>
        </p:txBody>
      </p:sp>
      <p:sp>
        <p:nvSpPr>
          <p:cNvPr id="20" name="ZoneTexte 19"/>
          <p:cNvSpPr txBox="1"/>
          <p:nvPr/>
        </p:nvSpPr>
        <p:spPr>
          <a:xfrm>
            <a:off x="2495475" y="4945600"/>
            <a:ext cx="582211" cy="369332"/>
          </a:xfrm>
          <a:prstGeom prst="rect">
            <a:avLst/>
          </a:prstGeom>
          <a:noFill/>
        </p:spPr>
        <p:txBody>
          <a:bodyPr wrap="none" rtlCol="0">
            <a:spAutoFit/>
          </a:bodyPr>
          <a:lstStyle/>
          <a:p>
            <a:r>
              <a:rPr lang="fr-FR" dirty="0">
                <a:latin typeface="Arial" charset="0"/>
                <a:ea typeface="Arial" charset="0"/>
                <a:cs typeface="Arial" charset="0"/>
              </a:rPr>
              <a:t>-0,2</a:t>
            </a:r>
          </a:p>
        </p:txBody>
      </p:sp>
      <p:sp>
        <p:nvSpPr>
          <p:cNvPr id="21" name="ZoneTexte 20"/>
          <p:cNvSpPr txBox="1"/>
          <p:nvPr/>
        </p:nvSpPr>
        <p:spPr>
          <a:xfrm>
            <a:off x="2495475" y="5577702"/>
            <a:ext cx="582211" cy="369332"/>
          </a:xfrm>
          <a:prstGeom prst="rect">
            <a:avLst/>
          </a:prstGeom>
          <a:noFill/>
        </p:spPr>
        <p:txBody>
          <a:bodyPr wrap="none" rtlCol="0">
            <a:spAutoFit/>
          </a:bodyPr>
          <a:lstStyle/>
          <a:p>
            <a:r>
              <a:rPr lang="fr-FR" dirty="0">
                <a:latin typeface="Arial" charset="0"/>
                <a:ea typeface="Arial" charset="0"/>
                <a:cs typeface="Arial" charset="0"/>
              </a:rPr>
              <a:t>-0,4</a:t>
            </a:r>
          </a:p>
        </p:txBody>
      </p:sp>
      <p:sp>
        <p:nvSpPr>
          <p:cNvPr id="29" name="Rectangle 28"/>
          <p:cNvSpPr/>
          <p:nvPr/>
        </p:nvSpPr>
        <p:spPr>
          <a:xfrm>
            <a:off x="2707097" y="6137559"/>
            <a:ext cx="6606551" cy="4286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ZoneTexte 21"/>
          <p:cNvSpPr txBox="1"/>
          <p:nvPr/>
        </p:nvSpPr>
        <p:spPr>
          <a:xfrm>
            <a:off x="2685671" y="6059465"/>
            <a:ext cx="697627" cy="369332"/>
          </a:xfrm>
          <a:prstGeom prst="rect">
            <a:avLst/>
          </a:prstGeom>
          <a:noFill/>
        </p:spPr>
        <p:txBody>
          <a:bodyPr wrap="none" rtlCol="0">
            <a:spAutoFit/>
          </a:bodyPr>
          <a:lstStyle/>
          <a:p>
            <a:r>
              <a:rPr lang="fr-FR">
                <a:latin typeface="Arial" charset="0"/>
                <a:ea typeface="Arial" charset="0"/>
                <a:cs typeface="Arial" charset="0"/>
              </a:rPr>
              <a:t>1880</a:t>
            </a:r>
          </a:p>
        </p:txBody>
      </p:sp>
      <p:sp>
        <p:nvSpPr>
          <p:cNvPr id="23" name="ZoneTexte 22"/>
          <p:cNvSpPr txBox="1"/>
          <p:nvPr/>
        </p:nvSpPr>
        <p:spPr>
          <a:xfrm>
            <a:off x="3657600" y="6059465"/>
            <a:ext cx="697627" cy="369332"/>
          </a:xfrm>
          <a:prstGeom prst="rect">
            <a:avLst/>
          </a:prstGeom>
          <a:noFill/>
        </p:spPr>
        <p:txBody>
          <a:bodyPr wrap="none" rtlCol="0">
            <a:spAutoFit/>
          </a:bodyPr>
          <a:lstStyle/>
          <a:p>
            <a:r>
              <a:rPr lang="fr-FR" dirty="0">
                <a:latin typeface="Arial" charset="0"/>
                <a:ea typeface="Arial" charset="0"/>
                <a:cs typeface="Arial" charset="0"/>
              </a:rPr>
              <a:t>1900</a:t>
            </a:r>
          </a:p>
        </p:txBody>
      </p:sp>
      <p:sp>
        <p:nvSpPr>
          <p:cNvPr id="24" name="ZoneTexte 23"/>
          <p:cNvSpPr txBox="1"/>
          <p:nvPr/>
        </p:nvSpPr>
        <p:spPr>
          <a:xfrm>
            <a:off x="4629529" y="6059465"/>
            <a:ext cx="697627" cy="369332"/>
          </a:xfrm>
          <a:prstGeom prst="rect">
            <a:avLst/>
          </a:prstGeom>
          <a:noFill/>
        </p:spPr>
        <p:txBody>
          <a:bodyPr wrap="none" rtlCol="0">
            <a:spAutoFit/>
          </a:bodyPr>
          <a:lstStyle/>
          <a:p>
            <a:r>
              <a:rPr lang="fr-FR" dirty="0">
                <a:latin typeface="Arial" charset="0"/>
                <a:ea typeface="Arial" charset="0"/>
                <a:cs typeface="Arial" charset="0"/>
              </a:rPr>
              <a:t>1920</a:t>
            </a:r>
          </a:p>
        </p:txBody>
      </p:sp>
      <p:sp>
        <p:nvSpPr>
          <p:cNvPr id="25" name="ZoneTexte 24"/>
          <p:cNvSpPr txBox="1"/>
          <p:nvPr/>
        </p:nvSpPr>
        <p:spPr>
          <a:xfrm>
            <a:off x="5619180" y="6059465"/>
            <a:ext cx="697627" cy="369332"/>
          </a:xfrm>
          <a:prstGeom prst="rect">
            <a:avLst/>
          </a:prstGeom>
          <a:noFill/>
        </p:spPr>
        <p:txBody>
          <a:bodyPr wrap="none" rtlCol="0">
            <a:spAutoFit/>
          </a:bodyPr>
          <a:lstStyle/>
          <a:p>
            <a:r>
              <a:rPr lang="fr-FR" dirty="0">
                <a:latin typeface="Arial" charset="0"/>
                <a:ea typeface="Arial" charset="0"/>
                <a:cs typeface="Arial" charset="0"/>
              </a:rPr>
              <a:t>1940</a:t>
            </a:r>
          </a:p>
        </p:txBody>
      </p:sp>
      <p:sp>
        <p:nvSpPr>
          <p:cNvPr id="26" name="ZoneTexte 25"/>
          <p:cNvSpPr txBox="1"/>
          <p:nvPr/>
        </p:nvSpPr>
        <p:spPr>
          <a:xfrm>
            <a:off x="6610364" y="6059465"/>
            <a:ext cx="697627" cy="369332"/>
          </a:xfrm>
          <a:prstGeom prst="rect">
            <a:avLst/>
          </a:prstGeom>
          <a:noFill/>
        </p:spPr>
        <p:txBody>
          <a:bodyPr wrap="none" rtlCol="0">
            <a:spAutoFit/>
          </a:bodyPr>
          <a:lstStyle/>
          <a:p>
            <a:r>
              <a:rPr lang="fr-FR" dirty="0">
                <a:latin typeface="Arial" charset="0"/>
                <a:ea typeface="Arial" charset="0"/>
                <a:cs typeface="Arial" charset="0"/>
              </a:rPr>
              <a:t>1960</a:t>
            </a:r>
          </a:p>
        </p:txBody>
      </p:sp>
      <p:sp>
        <p:nvSpPr>
          <p:cNvPr id="27" name="ZoneTexte 26"/>
          <p:cNvSpPr txBox="1"/>
          <p:nvPr/>
        </p:nvSpPr>
        <p:spPr>
          <a:xfrm>
            <a:off x="7494223" y="6059465"/>
            <a:ext cx="697627" cy="369332"/>
          </a:xfrm>
          <a:prstGeom prst="rect">
            <a:avLst/>
          </a:prstGeom>
          <a:noFill/>
        </p:spPr>
        <p:txBody>
          <a:bodyPr wrap="none" rtlCol="0">
            <a:spAutoFit/>
          </a:bodyPr>
          <a:lstStyle/>
          <a:p>
            <a:r>
              <a:rPr lang="fr-FR" dirty="0">
                <a:latin typeface="Arial" charset="0"/>
                <a:ea typeface="Arial" charset="0"/>
                <a:cs typeface="Arial" charset="0"/>
              </a:rPr>
              <a:t>1980</a:t>
            </a:r>
          </a:p>
        </p:txBody>
      </p:sp>
      <p:sp>
        <p:nvSpPr>
          <p:cNvPr id="28" name="ZoneTexte 27"/>
          <p:cNvSpPr txBox="1"/>
          <p:nvPr/>
        </p:nvSpPr>
        <p:spPr>
          <a:xfrm>
            <a:off x="8470136" y="6059465"/>
            <a:ext cx="697627" cy="369332"/>
          </a:xfrm>
          <a:prstGeom prst="rect">
            <a:avLst/>
          </a:prstGeom>
          <a:noFill/>
        </p:spPr>
        <p:txBody>
          <a:bodyPr wrap="none" rtlCol="0">
            <a:spAutoFit/>
          </a:bodyPr>
          <a:lstStyle/>
          <a:p>
            <a:r>
              <a:rPr lang="fr-FR" dirty="0">
                <a:latin typeface="Arial" charset="0"/>
                <a:ea typeface="Arial" charset="0"/>
                <a:cs typeface="Arial" charset="0"/>
              </a:rPr>
              <a:t>2000</a:t>
            </a:r>
          </a:p>
        </p:txBody>
      </p:sp>
      <p:sp>
        <p:nvSpPr>
          <p:cNvPr id="30" name="Rectangle 29"/>
          <p:cNvSpPr/>
          <p:nvPr/>
        </p:nvSpPr>
        <p:spPr>
          <a:xfrm>
            <a:off x="4212126" y="1929351"/>
            <a:ext cx="3539949" cy="8452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ZoneTexte 30"/>
          <p:cNvSpPr txBox="1"/>
          <p:nvPr/>
        </p:nvSpPr>
        <p:spPr>
          <a:xfrm>
            <a:off x="4204096" y="1905260"/>
            <a:ext cx="2281394" cy="400110"/>
          </a:xfrm>
          <a:prstGeom prst="rect">
            <a:avLst/>
          </a:prstGeom>
          <a:noFill/>
        </p:spPr>
        <p:txBody>
          <a:bodyPr wrap="none" rtlCol="0">
            <a:spAutoFit/>
          </a:bodyPr>
          <a:lstStyle/>
          <a:p>
            <a:r>
              <a:rPr lang="fr-FR" sz="2000" dirty="0">
                <a:latin typeface="Arial" charset="0"/>
                <a:ea typeface="Arial" charset="0"/>
                <a:cs typeface="Arial" charset="0"/>
              </a:rPr>
              <a:t>Moyenne annuelle</a:t>
            </a:r>
          </a:p>
        </p:txBody>
      </p:sp>
      <p:sp>
        <p:nvSpPr>
          <p:cNvPr id="32" name="ZoneTexte 31"/>
          <p:cNvSpPr txBox="1"/>
          <p:nvPr/>
        </p:nvSpPr>
        <p:spPr>
          <a:xfrm>
            <a:off x="4222821" y="2217906"/>
            <a:ext cx="3376245" cy="400110"/>
          </a:xfrm>
          <a:prstGeom prst="rect">
            <a:avLst/>
          </a:prstGeom>
          <a:noFill/>
        </p:spPr>
        <p:txBody>
          <a:bodyPr wrap="none" rtlCol="0">
            <a:spAutoFit/>
          </a:bodyPr>
          <a:lstStyle/>
          <a:p>
            <a:r>
              <a:rPr lang="fr-FR" sz="2000">
                <a:latin typeface="Arial" charset="0"/>
                <a:ea typeface="Arial" charset="0"/>
                <a:cs typeface="Arial" charset="0"/>
              </a:rPr>
              <a:t>Moyenne glissante de 5 ans</a:t>
            </a:r>
            <a:endParaRPr lang="fr-FR" sz="2000" dirty="0">
              <a:latin typeface="Arial" charset="0"/>
              <a:ea typeface="Arial" charset="0"/>
              <a:cs typeface="Arial" charset="0"/>
            </a:endParaRPr>
          </a:p>
        </p:txBody>
      </p:sp>
      <p:sp>
        <p:nvSpPr>
          <p:cNvPr id="33" name="ZoneTexte 32">
            <a:extLst>
              <a:ext uri="{FF2B5EF4-FFF2-40B4-BE49-F238E27FC236}">
                <a16:creationId xmlns:a16="http://schemas.microsoft.com/office/drawing/2014/main" id="{CAFBCB99-BF3F-674D-B7C1-59386DDA7DE5}"/>
              </a:ext>
            </a:extLst>
          </p:cNvPr>
          <p:cNvSpPr txBox="1"/>
          <p:nvPr/>
        </p:nvSpPr>
        <p:spPr>
          <a:xfrm>
            <a:off x="1694750" y="3058"/>
            <a:ext cx="7848859"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l"/>
            <a:r>
              <a:rPr lang="fr-FR" sz="3000" b="1" dirty="0"/>
              <a:t>Le Changement Climatique mondial</a:t>
            </a:r>
          </a:p>
        </p:txBody>
      </p:sp>
    </p:spTree>
    <p:extLst>
      <p:ext uri="{BB962C8B-B14F-4D97-AF65-F5344CB8AC3E}">
        <p14:creationId xmlns:p14="http://schemas.microsoft.com/office/powerpoint/2010/main" val="3729368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F20D637B-370D-CB47-BF3F-1AF4B4D94DF9}"/>
              </a:ext>
            </a:extLst>
          </p:cNvPr>
          <p:cNvSpPr txBox="1"/>
          <p:nvPr/>
        </p:nvSpPr>
        <p:spPr>
          <a:xfrm>
            <a:off x="1770293" y="348419"/>
            <a:ext cx="7848859"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l"/>
            <a:r>
              <a:rPr lang="fr-FR" sz="3000" b="1" dirty="0"/>
              <a:t>Le Climat actuel et les précipitations …</a:t>
            </a:r>
          </a:p>
        </p:txBody>
      </p:sp>
      <p:pic>
        <p:nvPicPr>
          <p:cNvPr id="7" name="Picture 2">
            <a:extLst>
              <a:ext uri="{FF2B5EF4-FFF2-40B4-BE49-F238E27FC236}">
                <a16:creationId xmlns:a16="http://schemas.microsoft.com/office/drawing/2014/main" id="{F8E7FE68-1CD0-F042-B0B1-1046A6EA35C3}"/>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22738" t="7678" b="8719"/>
          <a:stretch/>
        </p:blipFill>
        <p:spPr bwMode="auto">
          <a:xfrm rot="5400000">
            <a:off x="3494634" y="2353114"/>
            <a:ext cx="4680521" cy="31680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8" name="Picture 2">
            <a:extLst>
              <a:ext uri="{FF2B5EF4-FFF2-40B4-BE49-F238E27FC236}">
                <a16:creationId xmlns:a16="http://schemas.microsoft.com/office/drawing/2014/main" id="{8F4CBFC9-ABB7-1349-8C4E-7E3CD0966B23}"/>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r="75464"/>
          <a:stretch/>
        </p:blipFill>
        <p:spPr bwMode="auto">
          <a:xfrm>
            <a:off x="2718204" y="2121483"/>
            <a:ext cx="1348680" cy="39701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 name="Text Box 3">
            <a:extLst>
              <a:ext uri="{FF2B5EF4-FFF2-40B4-BE49-F238E27FC236}">
                <a16:creationId xmlns:a16="http://schemas.microsoft.com/office/drawing/2014/main" id="{733BCF9D-7661-6045-AD43-2603F2F9F81B}"/>
              </a:ext>
            </a:extLst>
          </p:cNvPr>
          <p:cNvSpPr txBox="1">
            <a:spLocks noChangeArrowheads="1"/>
          </p:cNvSpPr>
          <p:nvPr/>
        </p:nvSpPr>
        <p:spPr bwMode="auto">
          <a:xfrm>
            <a:off x="2312888" y="1173013"/>
            <a:ext cx="810112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fr-FR" sz="1800" b="1" i="1" dirty="0">
                <a:solidFill>
                  <a:srgbClr val="002060"/>
                </a:solidFill>
                <a:latin typeface="+mn-lt"/>
              </a:rPr>
              <a:t>Variation de la pluie (pole à pole) pour 15 modèles de climat et observations mm/j</a:t>
            </a:r>
          </a:p>
        </p:txBody>
      </p:sp>
      <p:sp>
        <p:nvSpPr>
          <p:cNvPr id="10" name="Text Box 6">
            <a:extLst>
              <a:ext uri="{FF2B5EF4-FFF2-40B4-BE49-F238E27FC236}">
                <a16:creationId xmlns:a16="http://schemas.microsoft.com/office/drawing/2014/main" id="{61E3D8C2-73DA-5F4C-838B-6462142A053F}"/>
              </a:ext>
            </a:extLst>
          </p:cNvPr>
          <p:cNvSpPr txBox="1">
            <a:spLocks noChangeArrowheads="1"/>
          </p:cNvSpPr>
          <p:nvPr/>
        </p:nvSpPr>
        <p:spPr bwMode="auto">
          <a:xfrm>
            <a:off x="4445537" y="1855503"/>
            <a:ext cx="1845377" cy="4339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en-GB" sz="1400" b="1" dirty="0"/>
              <a:t>	Pole Nord</a:t>
            </a:r>
          </a:p>
          <a:p>
            <a:pPr>
              <a:defRPr/>
            </a:pPr>
            <a:endParaRPr lang="en-GB" sz="1400" b="1" dirty="0"/>
          </a:p>
          <a:p>
            <a:pPr>
              <a:defRPr/>
            </a:pPr>
            <a:endParaRPr lang="en-GB" sz="1400" b="1" dirty="0"/>
          </a:p>
          <a:p>
            <a:pPr>
              <a:defRPr/>
            </a:pPr>
            <a:endParaRPr lang="en-GB" sz="1400" b="1" dirty="0"/>
          </a:p>
          <a:p>
            <a:pPr>
              <a:defRPr/>
            </a:pPr>
            <a:endParaRPr lang="en-GB" sz="1400" b="1" dirty="0"/>
          </a:p>
          <a:p>
            <a:pPr>
              <a:defRPr/>
            </a:pPr>
            <a:endParaRPr lang="en-GB" sz="1200" b="1" dirty="0"/>
          </a:p>
          <a:p>
            <a:pPr>
              <a:defRPr/>
            </a:pPr>
            <a:endParaRPr lang="en-GB" sz="1200" b="1" dirty="0"/>
          </a:p>
          <a:p>
            <a:pPr>
              <a:defRPr/>
            </a:pPr>
            <a:endParaRPr lang="en-GB" sz="1400" b="1" dirty="0"/>
          </a:p>
          <a:p>
            <a:pPr>
              <a:defRPr/>
            </a:pPr>
            <a:endParaRPr lang="en-GB" sz="1400" b="1" dirty="0"/>
          </a:p>
          <a:p>
            <a:pPr>
              <a:defRPr/>
            </a:pPr>
            <a:endParaRPr lang="en-GB" sz="1400" b="1" dirty="0"/>
          </a:p>
          <a:p>
            <a:pPr>
              <a:defRPr/>
            </a:pPr>
            <a:r>
              <a:rPr lang="en-GB" sz="1400" b="1" dirty="0"/>
              <a:t>Equateur</a:t>
            </a:r>
          </a:p>
          <a:p>
            <a:pPr>
              <a:defRPr/>
            </a:pPr>
            <a:endParaRPr lang="en-GB" sz="1400" b="1" dirty="0"/>
          </a:p>
          <a:p>
            <a:pPr>
              <a:defRPr/>
            </a:pPr>
            <a:endParaRPr lang="en-GB" sz="1400" b="1" dirty="0"/>
          </a:p>
          <a:p>
            <a:pPr>
              <a:defRPr/>
            </a:pPr>
            <a:endParaRPr lang="en-GB" sz="1400" b="1" dirty="0"/>
          </a:p>
          <a:p>
            <a:pPr>
              <a:defRPr/>
            </a:pPr>
            <a:endParaRPr lang="en-GB" sz="1400" b="1" dirty="0"/>
          </a:p>
          <a:p>
            <a:pPr>
              <a:defRPr/>
            </a:pPr>
            <a:endParaRPr lang="en-GB" sz="1400" b="1" dirty="0"/>
          </a:p>
          <a:p>
            <a:pPr>
              <a:defRPr/>
            </a:pPr>
            <a:endParaRPr lang="en-GB" sz="1400" b="1" dirty="0"/>
          </a:p>
          <a:p>
            <a:pPr>
              <a:defRPr/>
            </a:pPr>
            <a:endParaRPr lang="en-GB" sz="1400" b="1" dirty="0"/>
          </a:p>
          <a:p>
            <a:pPr>
              <a:defRPr/>
            </a:pPr>
            <a:endParaRPr lang="en-GB" sz="1400" b="1" dirty="0"/>
          </a:p>
          <a:p>
            <a:pPr>
              <a:defRPr/>
            </a:pPr>
            <a:r>
              <a:rPr lang="en-GB" sz="1400" b="1" dirty="0"/>
              <a:t>                  Pole Sud</a:t>
            </a:r>
          </a:p>
        </p:txBody>
      </p:sp>
      <p:sp>
        <p:nvSpPr>
          <p:cNvPr id="13" name="Line 8">
            <a:extLst>
              <a:ext uri="{FF2B5EF4-FFF2-40B4-BE49-F238E27FC236}">
                <a16:creationId xmlns:a16="http://schemas.microsoft.com/office/drawing/2014/main" id="{0DF0B35D-2455-0E48-9D78-3B8E0CB2D2B3}"/>
              </a:ext>
            </a:extLst>
          </p:cNvPr>
          <p:cNvSpPr>
            <a:spLocks noChangeShapeType="1"/>
          </p:cNvSpPr>
          <p:nvPr/>
        </p:nvSpPr>
        <p:spPr bwMode="auto">
          <a:xfrm flipH="1" flipV="1">
            <a:off x="5383472" y="4621239"/>
            <a:ext cx="864096" cy="576063"/>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a typeface="ＭＳ Ｐゴシック" charset="0"/>
            </a:endParaRPr>
          </a:p>
        </p:txBody>
      </p:sp>
      <p:sp>
        <p:nvSpPr>
          <p:cNvPr id="14" name="Text Box 5">
            <a:extLst>
              <a:ext uri="{FF2B5EF4-FFF2-40B4-BE49-F238E27FC236}">
                <a16:creationId xmlns:a16="http://schemas.microsoft.com/office/drawing/2014/main" id="{20F4CA4C-9EBB-724D-AF92-7043668F214B}"/>
              </a:ext>
            </a:extLst>
          </p:cNvPr>
          <p:cNvSpPr txBox="1">
            <a:spLocks noChangeArrowheads="1"/>
          </p:cNvSpPr>
          <p:nvPr/>
        </p:nvSpPr>
        <p:spPr bwMode="auto">
          <a:xfrm>
            <a:off x="7823729" y="3442274"/>
            <a:ext cx="604653"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en-GB" sz="1400" b="1" dirty="0"/>
              <a:t>mm/j</a:t>
            </a:r>
          </a:p>
        </p:txBody>
      </p:sp>
      <p:sp>
        <p:nvSpPr>
          <p:cNvPr id="15" name="Text Box 4">
            <a:extLst>
              <a:ext uri="{FF2B5EF4-FFF2-40B4-BE49-F238E27FC236}">
                <a16:creationId xmlns:a16="http://schemas.microsoft.com/office/drawing/2014/main" id="{F300CE93-309F-1647-8E54-D95BC307F993}"/>
              </a:ext>
            </a:extLst>
          </p:cNvPr>
          <p:cNvSpPr txBox="1">
            <a:spLocks noChangeArrowheads="1"/>
          </p:cNvSpPr>
          <p:nvPr/>
        </p:nvSpPr>
        <p:spPr bwMode="auto">
          <a:xfrm>
            <a:off x="7495546" y="2584704"/>
            <a:ext cx="2123606" cy="83099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fr-FR" sz="1600" b="1" dirty="0"/>
              <a:t>Précipitations moyennes zonales (</a:t>
            </a:r>
            <a:r>
              <a:rPr lang="fr-FR" altLang="fr-FR" sz="1600" b="1" dirty="0" err="1"/>
              <a:t>déc-janv-fév</a:t>
            </a:r>
            <a:r>
              <a:rPr lang="fr-FR" altLang="fr-FR" sz="1600" b="1" dirty="0"/>
              <a:t>)</a:t>
            </a:r>
          </a:p>
        </p:txBody>
      </p:sp>
      <p:sp>
        <p:nvSpPr>
          <p:cNvPr id="16" name="Rectangle 15">
            <a:extLst>
              <a:ext uri="{FF2B5EF4-FFF2-40B4-BE49-F238E27FC236}">
                <a16:creationId xmlns:a16="http://schemas.microsoft.com/office/drawing/2014/main" id="{9F808839-B5B0-1C40-8CE1-269138E82CAC}"/>
              </a:ext>
            </a:extLst>
          </p:cNvPr>
          <p:cNvSpPr/>
          <p:nvPr/>
        </p:nvSpPr>
        <p:spPr>
          <a:xfrm>
            <a:off x="4445536" y="2749030"/>
            <a:ext cx="2965028" cy="235144"/>
          </a:xfrm>
          <a:prstGeom prst="rect">
            <a:avLst/>
          </a:prstGeom>
          <a:solidFill>
            <a:srgbClr val="00B0F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 Box 5">
            <a:extLst>
              <a:ext uri="{FF2B5EF4-FFF2-40B4-BE49-F238E27FC236}">
                <a16:creationId xmlns:a16="http://schemas.microsoft.com/office/drawing/2014/main" id="{0205D0FA-AAD1-1D40-8557-7E284CFC5A03}"/>
              </a:ext>
            </a:extLst>
          </p:cNvPr>
          <p:cNvSpPr txBox="1">
            <a:spLocks noChangeArrowheads="1"/>
          </p:cNvSpPr>
          <p:nvPr/>
        </p:nvSpPr>
        <p:spPr bwMode="auto">
          <a:xfrm>
            <a:off x="6367517" y="2712714"/>
            <a:ext cx="94378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en-GB" sz="1400" b="1" dirty="0"/>
              <a:t>France</a:t>
            </a:r>
          </a:p>
        </p:txBody>
      </p:sp>
      <p:sp>
        <p:nvSpPr>
          <p:cNvPr id="22" name="Text Box 7">
            <a:extLst>
              <a:ext uri="{FF2B5EF4-FFF2-40B4-BE49-F238E27FC236}">
                <a16:creationId xmlns:a16="http://schemas.microsoft.com/office/drawing/2014/main" id="{EDF93F91-1CAD-9D43-8DF0-F154E59B57F0}"/>
              </a:ext>
            </a:extLst>
          </p:cNvPr>
          <p:cNvSpPr txBox="1">
            <a:spLocks noChangeArrowheads="1"/>
          </p:cNvSpPr>
          <p:nvPr/>
        </p:nvSpPr>
        <p:spPr bwMode="auto">
          <a:xfrm>
            <a:off x="6261918" y="5126970"/>
            <a:ext cx="966931" cy="707886"/>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fr-FR" sz="2000" b="1" dirty="0"/>
              <a:t>Climat</a:t>
            </a:r>
          </a:p>
          <a:p>
            <a:pPr>
              <a:defRPr/>
            </a:pPr>
            <a:r>
              <a:rPr lang="fr-FR" sz="2000" b="1" dirty="0"/>
              <a:t>actuel</a:t>
            </a:r>
          </a:p>
        </p:txBody>
      </p:sp>
    </p:spTree>
    <p:extLst>
      <p:ext uri="{BB962C8B-B14F-4D97-AF65-F5344CB8AC3E}">
        <p14:creationId xmlns:p14="http://schemas.microsoft.com/office/powerpoint/2010/main" val="3269168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03B4A751-9026-E84C-9F24-0CCD2488220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22738" t="7678" r="36088" b="8719"/>
          <a:stretch/>
        </p:blipFill>
        <p:spPr bwMode="auto">
          <a:xfrm rot="5400000">
            <a:off x="5923100" y="2195506"/>
            <a:ext cx="4157489" cy="31680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4" name="Line 7">
            <a:extLst>
              <a:ext uri="{FF2B5EF4-FFF2-40B4-BE49-F238E27FC236}">
                <a16:creationId xmlns:a16="http://schemas.microsoft.com/office/drawing/2014/main" id="{527E8F12-1E86-4345-B619-51977393EE84}"/>
              </a:ext>
            </a:extLst>
          </p:cNvPr>
          <p:cNvSpPr>
            <a:spLocks noChangeShapeType="1"/>
          </p:cNvSpPr>
          <p:nvPr/>
        </p:nvSpPr>
        <p:spPr bwMode="auto">
          <a:xfrm rot="5400000" flipV="1">
            <a:off x="8545872" y="5722950"/>
            <a:ext cx="301522" cy="1"/>
          </a:xfrm>
          <a:prstGeom prst="line">
            <a:avLst/>
          </a:prstGeom>
          <a:noFill/>
          <a:ln w="76200">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a typeface="ＭＳ Ｐゴシック" charset="0"/>
            </a:endParaRPr>
          </a:p>
        </p:txBody>
      </p:sp>
      <p:sp>
        <p:nvSpPr>
          <p:cNvPr id="55" name="Line 4">
            <a:extLst>
              <a:ext uri="{FF2B5EF4-FFF2-40B4-BE49-F238E27FC236}">
                <a16:creationId xmlns:a16="http://schemas.microsoft.com/office/drawing/2014/main" id="{128E1D95-57A0-7A41-89ED-DCA75A50BA3C}"/>
              </a:ext>
            </a:extLst>
          </p:cNvPr>
          <p:cNvSpPr>
            <a:spLocks noChangeShapeType="1"/>
          </p:cNvSpPr>
          <p:nvPr/>
        </p:nvSpPr>
        <p:spPr bwMode="auto">
          <a:xfrm rot="5400000" flipH="1">
            <a:off x="7533463" y="4378207"/>
            <a:ext cx="368836" cy="2019124"/>
          </a:xfrm>
          <a:custGeom>
            <a:avLst/>
            <a:gdLst>
              <a:gd name="connsiteX0" fmla="*/ 0 w 128994"/>
              <a:gd name="connsiteY0" fmla="*/ 0 h 2034115"/>
              <a:gd name="connsiteX1" fmla="*/ 128994 w 128994"/>
              <a:gd name="connsiteY1" fmla="*/ 2034115 h 2034115"/>
              <a:gd name="connsiteX0" fmla="*/ 0 w 368836"/>
              <a:gd name="connsiteY0" fmla="*/ 0 h 2019124"/>
              <a:gd name="connsiteX1" fmla="*/ 368836 w 368836"/>
              <a:gd name="connsiteY1" fmla="*/ 2019124 h 2019124"/>
              <a:gd name="connsiteX0" fmla="*/ 0 w 368836"/>
              <a:gd name="connsiteY0" fmla="*/ 0 h 2019124"/>
              <a:gd name="connsiteX1" fmla="*/ 368836 w 368836"/>
              <a:gd name="connsiteY1" fmla="*/ 2019124 h 2019124"/>
            </a:gdLst>
            <a:ahLst/>
            <a:cxnLst>
              <a:cxn ang="0">
                <a:pos x="connsiteX0" y="connsiteY0"/>
              </a:cxn>
              <a:cxn ang="0">
                <a:pos x="connsiteX1" y="connsiteY1"/>
              </a:cxn>
            </a:cxnLst>
            <a:rect l="l" t="t" r="r" b="b"/>
            <a:pathLst>
              <a:path w="368836" h="2019124">
                <a:moveTo>
                  <a:pt x="0" y="0"/>
                </a:moveTo>
                <a:cubicBezTo>
                  <a:pt x="42998" y="678038"/>
                  <a:pt x="220906" y="1363571"/>
                  <a:pt x="368836" y="2019124"/>
                </a:cubicBezTo>
              </a:path>
            </a:pathLst>
          </a:custGeom>
          <a:noFill/>
          <a:ln w="76200">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a typeface="ＭＳ Ｐゴシック" charset="0"/>
            </a:endParaRPr>
          </a:p>
        </p:txBody>
      </p:sp>
      <p:sp>
        <p:nvSpPr>
          <p:cNvPr id="56" name="Line 5">
            <a:extLst>
              <a:ext uri="{FF2B5EF4-FFF2-40B4-BE49-F238E27FC236}">
                <a16:creationId xmlns:a16="http://schemas.microsoft.com/office/drawing/2014/main" id="{1B8ED6F9-64A9-124E-8501-B68B52B3BA48}"/>
              </a:ext>
            </a:extLst>
          </p:cNvPr>
          <p:cNvSpPr>
            <a:spLocks noChangeShapeType="1"/>
          </p:cNvSpPr>
          <p:nvPr/>
        </p:nvSpPr>
        <p:spPr bwMode="auto">
          <a:xfrm rot="5400000" flipH="1" flipV="1">
            <a:off x="6316342" y="3591070"/>
            <a:ext cx="2004258" cy="1220305"/>
          </a:xfrm>
          <a:custGeom>
            <a:avLst/>
            <a:gdLst>
              <a:gd name="connsiteX0" fmla="*/ 0 w 1517240"/>
              <a:gd name="connsiteY0" fmla="*/ 0 h 1156952"/>
              <a:gd name="connsiteX1" fmla="*/ 1517240 w 1517240"/>
              <a:gd name="connsiteY1" fmla="*/ 1156952 h 1156952"/>
              <a:gd name="connsiteX0" fmla="*/ 0 w 1704618"/>
              <a:gd name="connsiteY0" fmla="*/ 0 h 1134467"/>
              <a:gd name="connsiteX1" fmla="*/ 1704618 w 1704618"/>
              <a:gd name="connsiteY1" fmla="*/ 1134467 h 1134467"/>
              <a:gd name="connsiteX0" fmla="*/ 0 w 1704618"/>
              <a:gd name="connsiteY0" fmla="*/ 0 h 1134467"/>
              <a:gd name="connsiteX1" fmla="*/ 1704618 w 1704618"/>
              <a:gd name="connsiteY1" fmla="*/ 1134467 h 1134467"/>
            </a:gdLst>
            <a:ahLst/>
            <a:cxnLst>
              <a:cxn ang="0">
                <a:pos x="connsiteX0" y="connsiteY0"/>
              </a:cxn>
              <a:cxn ang="0">
                <a:pos x="connsiteX1" y="connsiteY1"/>
              </a:cxn>
            </a:cxnLst>
            <a:rect l="l" t="t" r="r" b="b"/>
            <a:pathLst>
              <a:path w="1704618" h="1134467">
                <a:moveTo>
                  <a:pt x="0" y="0"/>
                </a:moveTo>
                <a:cubicBezTo>
                  <a:pt x="528232" y="355673"/>
                  <a:pt x="1198871" y="748816"/>
                  <a:pt x="1704618" y="1134467"/>
                </a:cubicBezTo>
              </a:path>
            </a:pathLst>
          </a:custGeom>
          <a:noFill/>
          <a:ln w="76200">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a typeface="ＭＳ Ｐゴシック" charset="0"/>
            </a:endParaRPr>
          </a:p>
        </p:txBody>
      </p:sp>
      <p:sp>
        <p:nvSpPr>
          <p:cNvPr id="57" name="Line 6">
            <a:extLst>
              <a:ext uri="{FF2B5EF4-FFF2-40B4-BE49-F238E27FC236}">
                <a16:creationId xmlns:a16="http://schemas.microsoft.com/office/drawing/2014/main" id="{0FF35607-83CC-7A47-B94E-EAC77B99D30D}"/>
              </a:ext>
            </a:extLst>
          </p:cNvPr>
          <p:cNvSpPr>
            <a:spLocks noChangeShapeType="1"/>
          </p:cNvSpPr>
          <p:nvPr/>
        </p:nvSpPr>
        <p:spPr bwMode="auto">
          <a:xfrm rot="5400000" flipH="1">
            <a:off x="6829082" y="2170567"/>
            <a:ext cx="1091544" cy="1129936"/>
          </a:xfrm>
          <a:prstGeom prst="line">
            <a:avLst/>
          </a:prstGeom>
          <a:noFill/>
          <a:ln w="76200">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a typeface="ＭＳ Ｐゴシック" charset="0"/>
            </a:endParaRPr>
          </a:p>
        </p:txBody>
      </p:sp>
      <p:pic>
        <p:nvPicPr>
          <p:cNvPr id="7" name="Picture 2">
            <a:extLst>
              <a:ext uri="{FF2B5EF4-FFF2-40B4-BE49-F238E27FC236}">
                <a16:creationId xmlns:a16="http://schemas.microsoft.com/office/drawing/2014/main" id="{F8E7FE68-1CD0-F042-B0B1-1046A6EA35C3}"/>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22738" t="7678" r="36088" b="8719"/>
          <a:stretch/>
        </p:blipFill>
        <p:spPr bwMode="auto">
          <a:xfrm rot="5400000">
            <a:off x="2676493" y="2195506"/>
            <a:ext cx="4157489" cy="31680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8" name="Picture 2">
            <a:extLst>
              <a:ext uri="{FF2B5EF4-FFF2-40B4-BE49-F238E27FC236}">
                <a16:creationId xmlns:a16="http://schemas.microsoft.com/office/drawing/2014/main" id="{8F4CBFC9-ABB7-1349-8C4E-7E3CD0966B23}"/>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r="75464"/>
          <a:stretch/>
        </p:blipFill>
        <p:spPr bwMode="auto">
          <a:xfrm>
            <a:off x="1638548" y="2369405"/>
            <a:ext cx="1348680" cy="39701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 name="Text Box 6">
            <a:extLst>
              <a:ext uri="{FF2B5EF4-FFF2-40B4-BE49-F238E27FC236}">
                <a16:creationId xmlns:a16="http://schemas.microsoft.com/office/drawing/2014/main" id="{61E3D8C2-73DA-5F4C-838B-6462142A053F}"/>
              </a:ext>
            </a:extLst>
          </p:cNvPr>
          <p:cNvSpPr txBox="1">
            <a:spLocks noChangeArrowheads="1"/>
          </p:cNvSpPr>
          <p:nvPr/>
        </p:nvSpPr>
        <p:spPr bwMode="auto">
          <a:xfrm>
            <a:off x="3365880" y="2189763"/>
            <a:ext cx="1492716" cy="37548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en-GB" sz="1400" b="1" dirty="0"/>
              <a:t>	Pole Nord</a:t>
            </a:r>
          </a:p>
          <a:p>
            <a:pPr>
              <a:defRPr/>
            </a:pPr>
            <a:endParaRPr lang="en-GB" sz="1400" b="1" dirty="0"/>
          </a:p>
          <a:p>
            <a:pPr>
              <a:defRPr/>
            </a:pPr>
            <a:endParaRPr lang="en-GB" sz="1400" b="1" dirty="0"/>
          </a:p>
          <a:p>
            <a:pPr>
              <a:defRPr/>
            </a:pPr>
            <a:endParaRPr lang="en-GB" sz="1400" b="1" dirty="0"/>
          </a:p>
          <a:p>
            <a:pPr>
              <a:defRPr/>
            </a:pPr>
            <a:endParaRPr lang="en-GB" sz="1400" b="1" dirty="0"/>
          </a:p>
          <a:p>
            <a:pPr>
              <a:defRPr/>
            </a:pPr>
            <a:endParaRPr lang="en-GB" sz="1400" b="1" dirty="0"/>
          </a:p>
          <a:p>
            <a:pPr>
              <a:defRPr/>
            </a:pPr>
            <a:endParaRPr lang="en-GB" sz="1400" b="1" dirty="0"/>
          </a:p>
          <a:p>
            <a:pPr>
              <a:defRPr/>
            </a:pPr>
            <a:endParaRPr lang="en-GB" sz="1400" b="1" dirty="0"/>
          </a:p>
          <a:p>
            <a:pPr>
              <a:defRPr/>
            </a:pPr>
            <a:endParaRPr lang="en-GB" sz="1400" b="1" dirty="0"/>
          </a:p>
          <a:p>
            <a:pPr>
              <a:defRPr/>
            </a:pPr>
            <a:endParaRPr lang="en-GB" sz="1400" b="1" dirty="0"/>
          </a:p>
          <a:p>
            <a:pPr>
              <a:defRPr/>
            </a:pPr>
            <a:endParaRPr lang="en-GB" sz="1400" b="1" dirty="0"/>
          </a:p>
          <a:p>
            <a:pPr>
              <a:defRPr/>
            </a:pPr>
            <a:endParaRPr lang="en-GB" sz="1400" b="1" dirty="0"/>
          </a:p>
          <a:p>
            <a:pPr>
              <a:defRPr/>
            </a:pPr>
            <a:endParaRPr lang="en-GB" sz="1400" b="1" dirty="0"/>
          </a:p>
          <a:p>
            <a:pPr>
              <a:defRPr/>
            </a:pPr>
            <a:endParaRPr lang="en-GB" sz="1400" b="1" dirty="0"/>
          </a:p>
          <a:p>
            <a:pPr>
              <a:defRPr/>
            </a:pPr>
            <a:endParaRPr lang="en-GB" sz="1400" b="1" dirty="0"/>
          </a:p>
          <a:p>
            <a:pPr>
              <a:defRPr/>
            </a:pPr>
            <a:endParaRPr lang="en-GB" sz="1400" b="1" dirty="0"/>
          </a:p>
          <a:p>
            <a:pPr>
              <a:defRPr/>
            </a:pPr>
            <a:r>
              <a:rPr lang="en-GB" sz="1400" b="1" dirty="0"/>
              <a:t>Equateur</a:t>
            </a:r>
          </a:p>
        </p:txBody>
      </p:sp>
      <p:sp>
        <p:nvSpPr>
          <p:cNvPr id="11" name="Text Box 7">
            <a:extLst>
              <a:ext uri="{FF2B5EF4-FFF2-40B4-BE49-F238E27FC236}">
                <a16:creationId xmlns:a16="http://schemas.microsoft.com/office/drawing/2014/main" id="{4C21E17B-CF4A-6049-9997-F93432A2A150}"/>
              </a:ext>
            </a:extLst>
          </p:cNvPr>
          <p:cNvSpPr txBox="1">
            <a:spLocks noChangeArrowheads="1"/>
          </p:cNvSpPr>
          <p:nvPr/>
        </p:nvSpPr>
        <p:spPr bwMode="auto">
          <a:xfrm>
            <a:off x="5223173" y="4632885"/>
            <a:ext cx="966931" cy="707886"/>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fr-FR" sz="2000" b="1" dirty="0"/>
              <a:t>Climat</a:t>
            </a:r>
          </a:p>
          <a:p>
            <a:pPr>
              <a:defRPr/>
            </a:pPr>
            <a:r>
              <a:rPr lang="fr-FR" sz="2000" b="1" dirty="0"/>
              <a:t>actuel</a:t>
            </a:r>
          </a:p>
        </p:txBody>
      </p:sp>
      <p:sp>
        <p:nvSpPr>
          <p:cNvPr id="13" name="Line 8">
            <a:extLst>
              <a:ext uri="{FF2B5EF4-FFF2-40B4-BE49-F238E27FC236}">
                <a16:creationId xmlns:a16="http://schemas.microsoft.com/office/drawing/2014/main" id="{0DF0B35D-2455-0E48-9D78-3B8E0CB2D2B3}"/>
              </a:ext>
            </a:extLst>
          </p:cNvPr>
          <p:cNvSpPr>
            <a:spLocks noChangeShapeType="1"/>
          </p:cNvSpPr>
          <p:nvPr/>
        </p:nvSpPr>
        <p:spPr bwMode="auto">
          <a:xfrm flipH="1" flipV="1">
            <a:off x="4207189" y="4480057"/>
            <a:ext cx="1004174" cy="707885"/>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a typeface="ＭＳ Ｐゴシック" charset="0"/>
            </a:endParaRPr>
          </a:p>
        </p:txBody>
      </p:sp>
      <p:sp>
        <p:nvSpPr>
          <p:cNvPr id="14" name="Text Box 5">
            <a:extLst>
              <a:ext uri="{FF2B5EF4-FFF2-40B4-BE49-F238E27FC236}">
                <a16:creationId xmlns:a16="http://schemas.microsoft.com/office/drawing/2014/main" id="{20F4CA4C-9EBB-724D-AF92-7043668F214B}"/>
              </a:ext>
            </a:extLst>
          </p:cNvPr>
          <p:cNvSpPr txBox="1">
            <a:spLocks noChangeArrowheads="1"/>
          </p:cNvSpPr>
          <p:nvPr/>
        </p:nvSpPr>
        <p:spPr bwMode="auto">
          <a:xfrm>
            <a:off x="8566612" y="6012835"/>
            <a:ext cx="604653"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en-GB" sz="1400" b="1" dirty="0"/>
              <a:t>mm/j</a:t>
            </a:r>
          </a:p>
        </p:txBody>
      </p:sp>
      <p:sp>
        <p:nvSpPr>
          <p:cNvPr id="15" name="Text Box 4">
            <a:extLst>
              <a:ext uri="{FF2B5EF4-FFF2-40B4-BE49-F238E27FC236}">
                <a16:creationId xmlns:a16="http://schemas.microsoft.com/office/drawing/2014/main" id="{F300CE93-309F-1647-8E54-D95BC307F993}"/>
              </a:ext>
            </a:extLst>
          </p:cNvPr>
          <p:cNvSpPr txBox="1">
            <a:spLocks noChangeArrowheads="1"/>
          </p:cNvSpPr>
          <p:nvPr/>
        </p:nvSpPr>
        <p:spPr bwMode="auto">
          <a:xfrm>
            <a:off x="3828378" y="6012834"/>
            <a:ext cx="4798616" cy="33855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fr-FR" sz="1600" b="1" dirty="0"/>
              <a:t>Précipitations moyennes zonales (</a:t>
            </a:r>
            <a:r>
              <a:rPr lang="fr-FR" altLang="fr-FR" sz="1600" b="1" dirty="0" err="1"/>
              <a:t>déc-janv-fév</a:t>
            </a:r>
            <a:r>
              <a:rPr lang="fr-FR" altLang="fr-FR" sz="1600" b="1" dirty="0"/>
              <a:t>)</a:t>
            </a:r>
          </a:p>
        </p:txBody>
      </p:sp>
      <p:sp>
        <p:nvSpPr>
          <p:cNvPr id="16" name="Rectangle 15">
            <a:extLst>
              <a:ext uri="{FF2B5EF4-FFF2-40B4-BE49-F238E27FC236}">
                <a16:creationId xmlns:a16="http://schemas.microsoft.com/office/drawing/2014/main" id="{9F808839-B5B0-1C40-8CE1-269138E82CAC}"/>
              </a:ext>
            </a:extLst>
          </p:cNvPr>
          <p:cNvSpPr/>
          <p:nvPr/>
        </p:nvSpPr>
        <p:spPr>
          <a:xfrm>
            <a:off x="3385345" y="3658908"/>
            <a:ext cx="6187075" cy="395999"/>
          </a:xfrm>
          <a:prstGeom prst="rect">
            <a:avLst/>
          </a:prstGeom>
          <a:solidFill>
            <a:srgbClr val="00B0F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 Box 5">
            <a:extLst>
              <a:ext uri="{FF2B5EF4-FFF2-40B4-BE49-F238E27FC236}">
                <a16:creationId xmlns:a16="http://schemas.microsoft.com/office/drawing/2014/main" id="{0205D0FA-AAD1-1D40-8557-7E284CFC5A03}"/>
              </a:ext>
            </a:extLst>
          </p:cNvPr>
          <p:cNvSpPr txBox="1">
            <a:spLocks noChangeArrowheads="1"/>
          </p:cNvSpPr>
          <p:nvPr/>
        </p:nvSpPr>
        <p:spPr bwMode="auto">
          <a:xfrm>
            <a:off x="5450025" y="3759424"/>
            <a:ext cx="94378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en-GB" sz="1400" b="1" dirty="0"/>
              <a:t>France</a:t>
            </a:r>
          </a:p>
        </p:txBody>
      </p:sp>
      <p:sp>
        <p:nvSpPr>
          <p:cNvPr id="30" name="Text Box 14">
            <a:extLst>
              <a:ext uri="{FF2B5EF4-FFF2-40B4-BE49-F238E27FC236}">
                <a16:creationId xmlns:a16="http://schemas.microsoft.com/office/drawing/2014/main" id="{293D35A0-18C3-8543-ABAA-D79110383393}"/>
              </a:ext>
            </a:extLst>
          </p:cNvPr>
          <p:cNvSpPr txBox="1">
            <a:spLocks noChangeArrowheads="1"/>
          </p:cNvSpPr>
          <p:nvPr/>
        </p:nvSpPr>
        <p:spPr bwMode="auto">
          <a:xfrm>
            <a:off x="8243137" y="4453319"/>
            <a:ext cx="1125629" cy="830997"/>
          </a:xfrm>
          <a:prstGeom prst="rect">
            <a:avLst/>
          </a:prstGeom>
          <a:noFill/>
          <a:ln w="952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fr-FR" sz="2400" b="1" dirty="0">
                <a:solidFill>
                  <a:srgbClr val="FF0000"/>
                </a:solidFill>
              </a:rPr>
              <a:t>Climat</a:t>
            </a:r>
          </a:p>
          <a:p>
            <a:pPr>
              <a:defRPr/>
            </a:pPr>
            <a:r>
              <a:rPr lang="fr-FR" sz="2400" b="1" dirty="0">
                <a:solidFill>
                  <a:srgbClr val="FF0000"/>
                </a:solidFill>
              </a:rPr>
              <a:t>futur</a:t>
            </a:r>
            <a:endParaRPr lang="en-GB" sz="2400" b="1" dirty="0">
              <a:solidFill>
                <a:srgbClr val="FF0000"/>
              </a:solidFill>
            </a:endParaRPr>
          </a:p>
        </p:txBody>
      </p:sp>
      <p:sp>
        <p:nvSpPr>
          <p:cNvPr id="19" name="Line 8">
            <a:extLst>
              <a:ext uri="{FF2B5EF4-FFF2-40B4-BE49-F238E27FC236}">
                <a16:creationId xmlns:a16="http://schemas.microsoft.com/office/drawing/2014/main" id="{516A67DB-83D4-924C-BFAB-F27E3D9FB62C}"/>
              </a:ext>
            </a:extLst>
          </p:cNvPr>
          <p:cNvSpPr>
            <a:spLocks noChangeShapeType="1"/>
          </p:cNvSpPr>
          <p:nvPr/>
        </p:nvSpPr>
        <p:spPr bwMode="auto">
          <a:xfrm flipH="1" flipV="1">
            <a:off x="7968208" y="3429001"/>
            <a:ext cx="0" cy="720079"/>
          </a:xfrm>
          <a:prstGeom prst="line">
            <a:avLst/>
          </a:prstGeom>
          <a:noFill/>
          <a:ln w="28575">
            <a:solidFill>
              <a:srgbClr val="C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a typeface="ＭＳ Ｐゴシック" charset="0"/>
            </a:endParaRPr>
          </a:p>
        </p:txBody>
      </p:sp>
      <p:sp>
        <p:nvSpPr>
          <p:cNvPr id="20" name="Line 8">
            <a:extLst>
              <a:ext uri="{FF2B5EF4-FFF2-40B4-BE49-F238E27FC236}">
                <a16:creationId xmlns:a16="http://schemas.microsoft.com/office/drawing/2014/main" id="{C1656C06-D791-2F41-AA0F-BB17E58B79BB}"/>
              </a:ext>
            </a:extLst>
          </p:cNvPr>
          <p:cNvSpPr>
            <a:spLocks noChangeShapeType="1"/>
          </p:cNvSpPr>
          <p:nvPr/>
        </p:nvSpPr>
        <p:spPr bwMode="auto">
          <a:xfrm flipH="1" flipV="1">
            <a:off x="6809887" y="5157192"/>
            <a:ext cx="308173" cy="0"/>
          </a:xfrm>
          <a:prstGeom prst="line">
            <a:avLst/>
          </a:prstGeom>
          <a:noFill/>
          <a:ln w="28575">
            <a:solidFill>
              <a:srgbClr val="C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a typeface="ＭＳ Ｐゴシック" charset="0"/>
            </a:endParaRPr>
          </a:p>
        </p:txBody>
      </p:sp>
      <p:sp>
        <p:nvSpPr>
          <p:cNvPr id="21" name="Line 8">
            <a:extLst>
              <a:ext uri="{FF2B5EF4-FFF2-40B4-BE49-F238E27FC236}">
                <a16:creationId xmlns:a16="http://schemas.microsoft.com/office/drawing/2014/main" id="{E8A46E23-CAD1-3441-BCA3-2900C548F98F}"/>
              </a:ext>
            </a:extLst>
          </p:cNvPr>
          <p:cNvSpPr>
            <a:spLocks noChangeShapeType="1"/>
          </p:cNvSpPr>
          <p:nvPr/>
        </p:nvSpPr>
        <p:spPr bwMode="auto">
          <a:xfrm>
            <a:off x="7415854" y="3257435"/>
            <a:ext cx="325952" cy="6120"/>
          </a:xfrm>
          <a:prstGeom prst="line">
            <a:avLst/>
          </a:prstGeom>
          <a:noFill/>
          <a:ln w="28575">
            <a:solidFill>
              <a:srgbClr val="C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a typeface="ＭＳ Ｐゴシック" charset="0"/>
            </a:endParaRPr>
          </a:p>
        </p:txBody>
      </p:sp>
      <p:sp>
        <p:nvSpPr>
          <p:cNvPr id="22" name="Line 8">
            <a:extLst>
              <a:ext uri="{FF2B5EF4-FFF2-40B4-BE49-F238E27FC236}">
                <a16:creationId xmlns:a16="http://schemas.microsoft.com/office/drawing/2014/main" id="{02DEDD6D-FC32-384A-8E7E-A2F7A6DA4902}"/>
              </a:ext>
            </a:extLst>
          </p:cNvPr>
          <p:cNvSpPr>
            <a:spLocks noChangeShapeType="1"/>
          </p:cNvSpPr>
          <p:nvPr/>
        </p:nvSpPr>
        <p:spPr bwMode="auto">
          <a:xfrm>
            <a:off x="8277018" y="5764000"/>
            <a:ext cx="325952" cy="6120"/>
          </a:xfrm>
          <a:prstGeom prst="line">
            <a:avLst/>
          </a:prstGeom>
          <a:noFill/>
          <a:ln w="28575">
            <a:solidFill>
              <a:srgbClr val="C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a typeface="ＭＳ Ｐゴシック" charset="0"/>
            </a:endParaRPr>
          </a:p>
        </p:txBody>
      </p:sp>
      <p:sp>
        <p:nvSpPr>
          <p:cNvPr id="28" name="Text Box 3">
            <a:extLst>
              <a:ext uri="{FF2B5EF4-FFF2-40B4-BE49-F238E27FC236}">
                <a16:creationId xmlns:a16="http://schemas.microsoft.com/office/drawing/2014/main" id="{C6DF4575-09E0-C545-8768-04A7F5F0178B}"/>
              </a:ext>
            </a:extLst>
          </p:cNvPr>
          <p:cNvSpPr txBox="1">
            <a:spLocks noChangeArrowheads="1"/>
          </p:cNvSpPr>
          <p:nvPr/>
        </p:nvSpPr>
        <p:spPr bwMode="auto">
          <a:xfrm>
            <a:off x="2312888" y="1173013"/>
            <a:ext cx="810112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fr-FR" sz="1800" b="1" i="1" dirty="0">
                <a:solidFill>
                  <a:srgbClr val="002060"/>
                </a:solidFill>
                <a:latin typeface="+mn-lt"/>
              </a:rPr>
              <a:t>Variation de la pluie (pole à pole) pour 15 modèles de climat et observations mm/j</a:t>
            </a:r>
          </a:p>
        </p:txBody>
      </p:sp>
      <p:sp>
        <p:nvSpPr>
          <p:cNvPr id="23" name="ZoneTexte 22">
            <a:extLst>
              <a:ext uri="{FF2B5EF4-FFF2-40B4-BE49-F238E27FC236}">
                <a16:creationId xmlns:a16="http://schemas.microsoft.com/office/drawing/2014/main" id="{DDABB074-4A56-4040-8E52-4ED314C607E6}"/>
              </a:ext>
            </a:extLst>
          </p:cNvPr>
          <p:cNvSpPr txBox="1"/>
          <p:nvPr/>
        </p:nvSpPr>
        <p:spPr>
          <a:xfrm>
            <a:off x="1770293" y="348419"/>
            <a:ext cx="7848859"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l"/>
            <a:r>
              <a:rPr lang="fr-FR" sz="3000" b="1" dirty="0"/>
              <a:t>Le Climat futur et les précipitations …</a:t>
            </a:r>
          </a:p>
        </p:txBody>
      </p:sp>
    </p:spTree>
    <p:extLst>
      <p:ext uri="{BB962C8B-B14F-4D97-AF65-F5344CB8AC3E}">
        <p14:creationId xmlns:p14="http://schemas.microsoft.com/office/powerpoint/2010/main" val="3008100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0016" y="87124"/>
            <a:ext cx="10753344" cy="1143000"/>
          </a:xfrm>
        </p:spPr>
        <p:txBody>
          <a:bodyPr>
            <a:normAutofit/>
          </a:bodyPr>
          <a:lstStyle/>
          <a:p>
            <a:pPr>
              <a:lnSpc>
                <a:spcPts val="3220"/>
              </a:lnSpc>
            </a:pPr>
            <a:r>
              <a:rPr lang="fr-FR" sz="3000" b="1" dirty="0">
                <a:solidFill>
                  <a:srgbClr val="3B9D92"/>
                </a:solidFill>
                <a:latin typeface="Arial" charset="0"/>
                <a:cs typeface="Arial" charset="0"/>
              </a:rPr>
              <a:t>En Nouvelle-Aquitaine : +1,4°C depuis fin années 1960</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048" y="1728472"/>
            <a:ext cx="8632952" cy="4470904"/>
          </a:xfrm>
          <a:prstGeom prst="rect">
            <a:avLst/>
          </a:prstGeom>
        </p:spPr>
      </p:pic>
    </p:spTree>
    <p:extLst>
      <p:ext uri="{BB962C8B-B14F-4D97-AF65-F5344CB8AC3E}">
        <p14:creationId xmlns:p14="http://schemas.microsoft.com/office/powerpoint/2010/main" val="1938549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B338A35-4BFB-7E46-83BB-4CC00B2A9C0D}"/>
              </a:ext>
            </a:extLst>
          </p:cNvPr>
          <p:cNvSpPr txBox="1"/>
          <p:nvPr/>
        </p:nvSpPr>
        <p:spPr>
          <a:xfrm>
            <a:off x="1810517" y="474890"/>
            <a:ext cx="4777979"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l"/>
            <a:r>
              <a:rPr lang="fr-FR" sz="3000" b="1" dirty="0"/>
              <a:t>L’Eau sur Terre :</a:t>
            </a:r>
          </a:p>
        </p:txBody>
      </p:sp>
      <p:pic>
        <p:nvPicPr>
          <p:cNvPr id="8" name="Image 7">
            <a:extLst>
              <a:ext uri="{FF2B5EF4-FFF2-40B4-BE49-F238E27FC236}">
                <a16:creationId xmlns:a16="http://schemas.microsoft.com/office/drawing/2014/main" id="{05E061D2-3EB2-A74B-A447-15CC04E415BE}"/>
              </a:ext>
            </a:extLst>
          </p:cNvPr>
          <p:cNvPicPr>
            <a:picLocks noChangeAspect="1"/>
          </p:cNvPicPr>
          <p:nvPr/>
        </p:nvPicPr>
        <p:blipFill rotWithShape="1">
          <a:blip r:embed="rId3">
            <a:extLst>
              <a:ext uri="{28A0092B-C50C-407E-A947-70E740481C1C}">
                <a14:useLocalDpi xmlns:a14="http://schemas.microsoft.com/office/drawing/2010/main"/>
              </a:ext>
            </a:extLst>
          </a:blip>
          <a:srcRect l="50000"/>
          <a:stretch/>
        </p:blipFill>
        <p:spPr>
          <a:xfrm>
            <a:off x="5289748" y="140228"/>
            <a:ext cx="3517368" cy="1782071"/>
          </a:xfrm>
          <a:prstGeom prst="rect">
            <a:avLst/>
          </a:prstGeom>
        </p:spPr>
      </p:pic>
      <p:pic>
        <p:nvPicPr>
          <p:cNvPr id="13" name="Image 12" descr="Image terre eau.jpg">
            <a:extLst>
              <a:ext uri="{FF2B5EF4-FFF2-40B4-BE49-F238E27FC236}">
                <a16:creationId xmlns:a16="http://schemas.microsoft.com/office/drawing/2014/main" id="{17998E72-ECC9-F347-B961-6A9D92724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3936" y="2299338"/>
            <a:ext cx="3958977" cy="3958977"/>
          </a:xfrm>
          <a:prstGeom prst="rect">
            <a:avLst/>
          </a:prstGeom>
        </p:spPr>
      </p:pic>
      <p:sp>
        <p:nvSpPr>
          <p:cNvPr id="15" name="Rectangle 14">
            <a:extLst>
              <a:ext uri="{FF2B5EF4-FFF2-40B4-BE49-F238E27FC236}">
                <a16:creationId xmlns:a16="http://schemas.microsoft.com/office/drawing/2014/main" id="{B37B8DEF-E146-1C45-86AF-A7FB25373628}"/>
              </a:ext>
            </a:extLst>
          </p:cNvPr>
          <p:cNvSpPr/>
          <p:nvPr/>
        </p:nvSpPr>
        <p:spPr>
          <a:xfrm>
            <a:off x="4031501" y="6381328"/>
            <a:ext cx="4028667" cy="215444"/>
          </a:xfrm>
          <a:prstGeom prst="rect">
            <a:avLst/>
          </a:prstGeom>
        </p:spPr>
        <p:txBody>
          <a:bodyPr wrap="none">
            <a:spAutoFit/>
          </a:bodyPr>
          <a:lstStyle/>
          <a:p>
            <a:pPr algn="ctr"/>
            <a:r>
              <a:rPr lang="fr-FR" sz="800" dirty="0"/>
              <a:t>© Howard Perlman, USGS, Jack Cook, Woods Hole </a:t>
            </a:r>
            <a:r>
              <a:rPr lang="fr-FR" sz="800" dirty="0" err="1"/>
              <a:t>Oceanographic</a:t>
            </a:r>
            <a:r>
              <a:rPr lang="fr-FR" sz="800" dirty="0"/>
              <a:t> Institution, Adam </a:t>
            </a:r>
            <a:r>
              <a:rPr lang="fr-FR" sz="800" dirty="0" err="1"/>
              <a:t>Nieman</a:t>
            </a:r>
            <a:endParaRPr lang="fr-FR" altLang="fr-FR" sz="800" dirty="0"/>
          </a:p>
        </p:txBody>
      </p:sp>
      <p:pic>
        <p:nvPicPr>
          <p:cNvPr id="6" name="Image 5" descr="Image terre sans eau.jpg">
            <a:extLst>
              <a:ext uri="{FF2B5EF4-FFF2-40B4-BE49-F238E27FC236}">
                <a16:creationId xmlns:a16="http://schemas.microsoft.com/office/drawing/2014/main" id="{685A8C5A-987F-AD4D-A65A-8ECEF9C7D3A4}"/>
              </a:ext>
            </a:extLst>
          </p:cNvPr>
          <p:cNvPicPr>
            <a:picLocks noChangeAspect="1"/>
          </p:cNvPicPr>
          <p:nvPr/>
        </p:nvPicPr>
        <p:blipFill rotWithShape="1">
          <a:blip r:embed="rId5">
            <a:extLst>
              <a:ext uri="{28A0092B-C50C-407E-A947-70E740481C1C}">
                <a14:useLocalDpi xmlns:a14="http://schemas.microsoft.com/office/drawing/2010/main" val="0"/>
              </a:ext>
            </a:extLst>
          </a:blip>
          <a:srcRect l="1497" t="3592" r="6295" b="3477"/>
          <a:stretch/>
        </p:blipFill>
        <p:spPr>
          <a:xfrm>
            <a:off x="6204536" y="2299338"/>
            <a:ext cx="3987436" cy="3988685"/>
          </a:xfrm>
          <a:prstGeom prst="rect">
            <a:avLst/>
          </a:prstGeom>
        </p:spPr>
      </p:pic>
    </p:spTree>
    <p:extLst>
      <p:ext uri="{BB962C8B-B14F-4D97-AF65-F5344CB8AC3E}">
        <p14:creationId xmlns:p14="http://schemas.microsoft.com/office/powerpoint/2010/main" val="865733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49C77C4-38F2-A74F-AAF3-EA3A0DDB4D82}"/>
              </a:ext>
            </a:extLst>
          </p:cNvPr>
          <p:cNvPicPr>
            <a:picLocks noChangeAspect="1"/>
          </p:cNvPicPr>
          <p:nvPr/>
        </p:nvPicPr>
        <p:blipFill rotWithShape="1">
          <a:blip r:embed="rId2">
            <a:extLst>
              <a:ext uri="{28A0092B-C50C-407E-A947-70E740481C1C}">
                <a14:useLocalDpi xmlns:a14="http://schemas.microsoft.com/office/drawing/2010/main"/>
              </a:ext>
            </a:extLst>
          </a:blip>
          <a:srcRect l="1" t="1" r="15425" b="1231"/>
          <a:stretch/>
        </p:blipFill>
        <p:spPr>
          <a:xfrm>
            <a:off x="5220134" y="1713572"/>
            <a:ext cx="3665249" cy="3430856"/>
          </a:xfrm>
          <a:prstGeom prst="rect">
            <a:avLst/>
          </a:prstGeom>
        </p:spPr>
      </p:pic>
      <p:sp>
        <p:nvSpPr>
          <p:cNvPr id="7" name="ZoneTexte 6">
            <a:extLst>
              <a:ext uri="{FF2B5EF4-FFF2-40B4-BE49-F238E27FC236}">
                <a16:creationId xmlns:a16="http://schemas.microsoft.com/office/drawing/2014/main" id="{8372F306-02BF-B641-9E81-5E3E256E8EDA}"/>
              </a:ext>
            </a:extLst>
          </p:cNvPr>
          <p:cNvSpPr txBox="1"/>
          <p:nvPr/>
        </p:nvSpPr>
        <p:spPr>
          <a:xfrm>
            <a:off x="9133170" y="2183473"/>
            <a:ext cx="2862294"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r"/>
            <a:r>
              <a:rPr lang="fr-FR" sz="2800" dirty="0">
                <a:solidFill>
                  <a:schemeClr val="bg1">
                    <a:lumMod val="50000"/>
                  </a:schemeClr>
                </a:solidFill>
              </a:rPr>
              <a:t>Impacts directs pour l’agriculture</a:t>
            </a:r>
          </a:p>
        </p:txBody>
      </p:sp>
      <p:sp>
        <p:nvSpPr>
          <p:cNvPr id="2" name="Accolade ouvrante 1">
            <a:extLst>
              <a:ext uri="{FF2B5EF4-FFF2-40B4-BE49-F238E27FC236}">
                <a16:creationId xmlns:a16="http://schemas.microsoft.com/office/drawing/2014/main" id="{383C1D54-F8D7-A742-BBCF-729FB7BC5AB7}"/>
              </a:ext>
            </a:extLst>
          </p:cNvPr>
          <p:cNvSpPr/>
          <p:nvPr/>
        </p:nvSpPr>
        <p:spPr>
          <a:xfrm flipH="1">
            <a:off x="9031567" y="1830815"/>
            <a:ext cx="203207" cy="2088232"/>
          </a:xfrm>
          <a:prstGeom prst="lef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1" name="ZoneTexte 10">
            <a:extLst>
              <a:ext uri="{FF2B5EF4-FFF2-40B4-BE49-F238E27FC236}">
                <a16:creationId xmlns:a16="http://schemas.microsoft.com/office/drawing/2014/main" id="{20E92F3C-6B63-034E-B4E9-6C5F4F64711C}"/>
              </a:ext>
            </a:extLst>
          </p:cNvPr>
          <p:cNvSpPr txBox="1"/>
          <p:nvPr/>
        </p:nvSpPr>
        <p:spPr>
          <a:xfrm>
            <a:off x="1770921" y="474335"/>
            <a:ext cx="8082685"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l"/>
            <a:r>
              <a:rPr lang="fr-FR" sz="3000" b="1" dirty="0"/>
              <a:t>Problématique HYDROCLIMATIQUE &amp; CC</a:t>
            </a:r>
          </a:p>
        </p:txBody>
      </p:sp>
      <p:sp>
        <p:nvSpPr>
          <p:cNvPr id="12" name="ZoneTexte 11">
            <a:extLst>
              <a:ext uri="{FF2B5EF4-FFF2-40B4-BE49-F238E27FC236}">
                <a16:creationId xmlns:a16="http://schemas.microsoft.com/office/drawing/2014/main" id="{E2917773-586B-D840-ABA4-22FA24F750FA}"/>
              </a:ext>
            </a:extLst>
          </p:cNvPr>
          <p:cNvSpPr txBox="1"/>
          <p:nvPr/>
        </p:nvSpPr>
        <p:spPr>
          <a:xfrm>
            <a:off x="1050486" y="1713572"/>
            <a:ext cx="4169648"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l"/>
            <a:r>
              <a:rPr lang="fr-FR" sz="3000" b="1" dirty="0"/>
              <a:t>Les effets du CC…</a:t>
            </a:r>
          </a:p>
        </p:txBody>
      </p:sp>
      <p:sp>
        <p:nvSpPr>
          <p:cNvPr id="8" name="ZoneTexte 7">
            <a:extLst>
              <a:ext uri="{FF2B5EF4-FFF2-40B4-BE49-F238E27FC236}">
                <a16:creationId xmlns:a16="http://schemas.microsoft.com/office/drawing/2014/main" id="{89E14BFA-806E-E642-A41F-8A4522674CB1}"/>
              </a:ext>
            </a:extLst>
          </p:cNvPr>
          <p:cNvSpPr txBox="1"/>
          <p:nvPr/>
        </p:nvSpPr>
        <p:spPr>
          <a:xfrm>
            <a:off x="9234774" y="4210294"/>
            <a:ext cx="2862294" cy="770036"/>
          </a:xfrm>
          <a:prstGeom prst="rect">
            <a:avLst/>
          </a:prstGeom>
        </p:spPr>
        <p:txBody>
          <a:bodyPr tIns="270000"/>
          <a:lstStyle>
            <a:lvl1pPr algn="ctr">
              <a:spcBef>
                <a:spcPct val="0"/>
              </a:spcBef>
              <a:buNone/>
              <a:defRPr sz="4000">
                <a:solidFill>
                  <a:srgbClr val="3B9D92"/>
                </a:solidFill>
                <a:latin typeface="Arial" charset="0"/>
                <a:ea typeface="Arial" charset="0"/>
                <a:cs typeface="Arial" charset="0"/>
              </a:defRPr>
            </a:lvl1pPr>
          </a:lstStyle>
          <a:p>
            <a:pPr algn="r"/>
            <a:r>
              <a:rPr lang="fr-FR" sz="2800" dirty="0">
                <a:solidFill>
                  <a:schemeClr val="bg1">
                    <a:lumMod val="50000"/>
                  </a:schemeClr>
                </a:solidFill>
              </a:rPr>
              <a:t>Impacts indirects</a:t>
            </a:r>
          </a:p>
        </p:txBody>
      </p:sp>
    </p:spTree>
    <p:extLst>
      <p:ext uri="{BB962C8B-B14F-4D97-AF65-F5344CB8AC3E}">
        <p14:creationId xmlns:p14="http://schemas.microsoft.com/office/powerpoint/2010/main" val="362425414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1304</Words>
  <Application>Microsoft Macintosh PowerPoint</Application>
  <PresentationFormat>Grand écran</PresentationFormat>
  <Paragraphs>222</Paragraphs>
  <Slides>21</Slides>
  <Notes>11</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21</vt:i4>
      </vt:variant>
    </vt:vector>
  </HeadingPairs>
  <TitlesOfParts>
    <vt:vector size="29" baseType="lpstr">
      <vt:lpstr>.Hiragino Kaku Gothic Interface W3</vt:lpstr>
      <vt:lpstr>Arial</vt:lpstr>
      <vt:lpstr>Avenir Next LT Pro</vt:lpstr>
      <vt:lpstr>Book Antiqua</vt:lpstr>
      <vt:lpstr>Calibri</vt:lpstr>
      <vt:lpstr>Calibri Light</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En Nouvelle-Aquitaine : +1,4°C depuis fin années 1960</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Territoires urbains très concernés</vt:lpstr>
      <vt:lpstr>L’enjeu des mobilités</vt:lpstr>
      <vt:lpstr>Pas seulement une question de motorisation</vt:lpstr>
      <vt:lpstr>Sortir du tout automobile</vt:lpstr>
      <vt:lpstr>Repenser des moyens connus</vt:lpstr>
      <vt:lpstr>Agir à l’échelle de nos territoires</vt:lpstr>
      <vt:lpstr>Merci de votre écoute  site web www.acclimaterra.fr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Daniel Compagnon</dc:creator>
  <cp:lastModifiedBy>Daniel Compagnon</cp:lastModifiedBy>
  <cp:revision>4</cp:revision>
  <dcterms:created xsi:type="dcterms:W3CDTF">2019-11-21T14:12:47Z</dcterms:created>
  <dcterms:modified xsi:type="dcterms:W3CDTF">2019-11-21T14:16:14Z</dcterms:modified>
</cp:coreProperties>
</file>